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82" r:id="rId14"/>
  </p:sldMasterIdLst>
  <p:notesMasterIdLst>
    <p:notesMasterId r:id="rId103"/>
  </p:notesMasterIdLst>
  <p:sldIdLst>
    <p:sldId id="5149" r:id="rId15"/>
    <p:sldId id="5226" r:id="rId16"/>
    <p:sldId id="5227" r:id="rId17"/>
    <p:sldId id="997" r:id="rId18"/>
    <p:sldId id="864" r:id="rId19"/>
    <p:sldId id="885" r:id="rId20"/>
    <p:sldId id="5146" r:id="rId21"/>
    <p:sldId id="5147" r:id="rId22"/>
    <p:sldId id="5148" r:id="rId23"/>
    <p:sldId id="5228" r:id="rId24"/>
    <p:sldId id="5163" r:id="rId25"/>
    <p:sldId id="5164" r:id="rId26"/>
    <p:sldId id="5165" r:id="rId27"/>
    <p:sldId id="5166" r:id="rId28"/>
    <p:sldId id="5167" r:id="rId29"/>
    <p:sldId id="5168" r:id="rId30"/>
    <p:sldId id="5169" r:id="rId31"/>
    <p:sldId id="5170" r:id="rId32"/>
    <p:sldId id="5171" r:id="rId33"/>
    <p:sldId id="5172" r:id="rId34"/>
    <p:sldId id="5173" r:id="rId35"/>
    <p:sldId id="5174" r:id="rId36"/>
    <p:sldId id="5175" r:id="rId37"/>
    <p:sldId id="5176" r:id="rId38"/>
    <p:sldId id="5177" r:id="rId39"/>
    <p:sldId id="5178" r:id="rId40"/>
    <p:sldId id="5179" r:id="rId41"/>
    <p:sldId id="5180" r:id="rId42"/>
    <p:sldId id="5181" r:id="rId43"/>
    <p:sldId id="5182" r:id="rId44"/>
    <p:sldId id="5183" r:id="rId45"/>
    <p:sldId id="5184" r:id="rId46"/>
    <p:sldId id="5185" r:id="rId47"/>
    <p:sldId id="5186" r:id="rId48"/>
    <p:sldId id="5187" r:id="rId49"/>
    <p:sldId id="5188" r:id="rId50"/>
    <p:sldId id="5189" r:id="rId51"/>
    <p:sldId id="5230" r:id="rId52"/>
    <p:sldId id="5190" r:id="rId53"/>
    <p:sldId id="5191" r:id="rId54"/>
    <p:sldId id="5231" r:id="rId55"/>
    <p:sldId id="5192" r:id="rId56"/>
    <p:sldId id="5193" r:id="rId57"/>
    <p:sldId id="5232" r:id="rId58"/>
    <p:sldId id="5194" r:id="rId59"/>
    <p:sldId id="5195" r:id="rId60"/>
    <p:sldId id="5196" r:id="rId61"/>
    <p:sldId id="5233" r:id="rId62"/>
    <p:sldId id="5234" r:id="rId63"/>
    <p:sldId id="5245" r:id="rId64"/>
    <p:sldId id="5197" r:id="rId65"/>
    <p:sldId id="5198" r:id="rId66"/>
    <p:sldId id="5235" r:id="rId67"/>
    <p:sldId id="5237" r:id="rId68"/>
    <p:sldId id="5238" r:id="rId69"/>
    <p:sldId id="5199" r:id="rId70"/>
    <p:sldId id="5200" r:id="rId71"/>
    <p:sldId id="5201" r:id="rId72"/>
    <p:sldId id="5202" r:id="rId73"/>
    <p:sldId id="5203" r:id="rId74"/>
    <p:sldId id="5204" r:id="rId75"/>
    <p:sldId id="5239" r:id="rId76"/>
    <p:sldId id="5240" r:id="rId77"/>
    <p:sldId id="5246" r:id="rId78"/>
    <p:sldId id="5157" r:id="rId79"/>
    <p:sldId id="5241" r:id="rId80"/>
    <p:sldId id="5242" r:id="rId81"/>
    <p:sldId id="5243" r:id="rId82"/>
    <p:sldId id="5244" r:id="rId83"/>
    <p:sldId id="5205" r:id="rId84"/>
    <p:sldId id="5206" r:id="rId85"/>
    <p:sldId id="5207" r:id="rId86"/>
    <p:sldId id="5208" r:id="rId87"/>
    <p:sldId id="5209" r:id="rId88"/>
    <p:sldId id="5210" r:id="rId89"/>
    <p:sldId id="5211" r:id="rId90"/>
    <p:sldId id="5212" r:id="rId91"/>
    <p:sldId id="5213" r:id="rId92"/>
    <p:sldId id="5214" r:id="rId93"/>
    <p:sldId id="5215" r:id="rId94"/>
    <p:sldId id="5216" r:id="rId95"/>
    <p:sldId id="1100" r:id="rId96"/>
    <p:sldId id="1101" r:id="rId97"/>
    <p:sldId id="1102" r:id="rId98"/>
    <p:sldId id="1103" r:id="rId99"/>
    <p:sldId id="1104" r:id="rId100"/>
    <p:sldId id="1105" r:id="rId101"/>
    <p:sldId id="1106" r:id="rId10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63" autoAdjust="0"/>
    <p:restoredTop sz="96617"/>
  </p:normalViewPr>
  <p:slideViewPr>
    <p:cSldViewPr>
      <p:cViewPr varScale="1">
        <p:scale>
          <a:sx n="124" d="100"/>
          <a:sy n="124" d="100"/>
        </p:scale>
        <p:origin x="194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2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84" Type="http://schemas.openxmlformats.org/officeDocument/2006/relationships/slide" Target="slides/slide70.xml"/><Relationship Id="rId89" Type="http://schemas.openxmlformats.org/officeDocument/2006/relationships/slide" Target="slides/slide75.xml"/><Relationship Id="rId16" Type="http://schemas.openxmlformats.org/officeDocument/2006/relationships/slide" Target="slides/slide2.xml"/><Relationship Id="rId107" Type="http://schemas.openxmlformats.org/officeDocument/2006/relationships/tableStyles" Target="tableStyles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74" Type="http://schemas.openxmlformats.org/officeDocument/2006/relationships/slide" Target="slides/slide60.xml"/><Relationship Id="rId79" Type="http://schemas.openxmlformats.org/officeDocument/2006/relationships/slide" Target="slides/slide65.xml"/><Relationship Id="rId102" Type="http://schemas.openxmlformats.org/officeDocument/2006/relationships/slide" Target="slides/slide88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76.xml"/><Relationship Id="rId95" Type="http://schemas.openxmlformats.org/officeDocument/2006/relationships/slide" Target="slides/slide8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80" Type="http://schemas.openxmlformats.org/officeDocument/2006/relationships/slide" Target="slides/slide66.xml"/><Relationship Id="rId85" Type="http://schemas.openxmlformats.org/officeDocument/2006/relationships/slide" Target="slides/slide71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59" Type="http://schemas.openxmlformats.org/officeDocument/2006/relationships/slide" Target="slides/slide45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slide" Target="slides/slide56.xml"/><Relationship Id="rId75" Type="http://schemas.openxmlformats.org/officeDocument/2006/relationships/slide" Target="slides/slide61.xml"/><Relationship Id="rId83" Type="http://schemas.openxmlformats.org/officeDocument/2006/relationships/slide" Target="slides/slide69.xml"/><Relationship Id="rId88" Type="http://schemas.openxmlformats.org/officeDocument/2006/relationships/slide" Target="slides/slide74.xml"/><Relationship Id="rId91" Type="http://schemas.openxmlformats.org/officeDocument/2006/relationships/slide" Target="slides/slide77.xml"/><Relationship Id="rId96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10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81" Type="http://schemas.openxmlformats.org/officeDocument/2006/relationships/slide" Target="slides/slide67.xml"/><Relationship Id="rId86" Type="http://schemas.openxmlformats.org/officeDocument/2006/relationships/slide" Target="slides/slide72.xml"/><Relationship Id="rId94" Type="http://schemas.openxmlformats.org/officeDocument/2006/relationships/slide" Target="slides/slide80.xml"/><Relationship Id="rId99" Type="http://schemas.openxmlformats.org/officeDocument/2006/relationships/slide" Target="slides/slide85.xml"/><Relationship Id="rId101" Type="http://schemas.openxmlformats.org/officeDocument/2006/relationships/slide" Target="slides/slide8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slide" Target="slides/slide62.xml"/><Relationship Id="rId97" Type="http://schemas.openxmlformats.org/officeDocument/2006/relationships/slide" Target="slides/slide83.xml"/><Relationship Id="rId10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92" Type="http://schemas.openxmlformats.org/officeDocument/2006/relationships/slide" Target="slides/slide7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4" Type="http://schemas.openxmlformats.org/officeDocument/2006/relationships/slide" Target="slides/slide10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66" Type="http://schemas.openxmlformats.org/officeDocument/2006/relationships/slide" Target="slides/slide52.xml"/><Relationship Id="rId87" Type="http://schemas.openxmlformats.org/officeDocument/2006/relationships/slide" Target="slides/slide73.xml"/><Relationship Id="rId61" Type="http://schemas.openxmlformats.org/officeDocument/2006/relationships/slide" Target="slides/slide47.xml"/><Relationship Id="rId82" Type="http://schemas.openxmlformats.org/officeDocument/2006/relationships/slide" Target="slides/slide68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56" Type="http://schemas.openxmlformats.org/officeDocument/2006/relationships/slide" Target="slides/slide42.xml"/><Relationship Id="rId77" Type="http://schemas.openxmlformats.org/officeDocument/2006/relationships/slide" Target="slides/slide63.xml"/><Relationship Id="rId100" Type="http://schemas.openxmlformats.org/officeDocument/2006/relationships/slide" Target="slides/slide86.xml"/><Relationship Id="rId10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93" Type="http://schemas.openxmlformats.org/officeDocument/2006/relationships/slide" Target="slides/slide79.xml"/><Relationship Id="rId98" Type="http://schemas.openxmlformats.org/officeDocument/2006/relationships/slide" Target="slides/slide84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1.xml"/><Relationship Id="rId46" Type="http://schemas.openxmlformats.org/officeDocument/2006/relationships/slide" Target="slides/slide32.xml"/><Relationship Id="rId67" Type="http://schemas.openxmlformats.org/officeDocument/2006/relationships/slide" Target="slides/slide5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8498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N-type transistors pass 0’s well, but 1’s poorly</a:t>
            </a:r>
          </a:p>
          <a:p>
            <a:r>
              <a:rPr lang="en-US"/>
              <a:t>P-type transistors pass 1’s well, but 0’s poorly</a:t>
            </a:r>
          </a:p>
          <a:p>
            <a:r>
              <a:rPr lang="en-US"/>
              <a:t>That is why they are connected to the 3V and GND the way they are connected.</a:t>
            </a:r>
          </a:p>
          <a:p>
            <a:r>
              <a:rPr lang="en-US"/>
              <a:t>N-type’s source is connected to 0</a:t>
            </a:r>
          </a:p>
          <a:p>
            <a:r>
              <a:rPr lang="en-US"/>
              <a:t>P-type’s source is connected to 3V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787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78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 some reason one type of gate might be much better than another one.</a:t>
            </a:r>
          </a:p>
          <a:p>
            <a:r>
              <a:rPr lang="en-US"/>
              <a:t>e.g., since </a:t>
            </a:r>
            <a:r>
              <a:rPr lang="en-US" err="1"/>
              <a:t>pMOS</a:t>
            </a:r>
            <a:r>
              <a:rPr lang="en-US"/>
              <a:t> transistors are slower, a NAND gate in CMOS is faster than a NOR gate in CMOS (all else being equal)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26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4FBB27-AB9C-450F-A1EF-A251C03E32E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866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DBE78A-6844-41E5-82DF-345416EFBF0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563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DBE78A-6844-41E5-82DF-345416EFBF0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725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3321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377132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7212B94F-2E93-324A-8BFC-A115C5BD8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4360BA47-535F-F842-B6EF-5643809499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B558792-AF13-7446-AECA-6D74BADD5DB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221BEC2-7270-254B-950B-9EE023A8DD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A3A1E7B-47FB-CD4C-830E-C332E9FB23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1DEE502-7B44-9F4E-8025-34DFB1C2D4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DB3B5E02-FE92-7548-9A44-A116ABF08A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223390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14A579-2D1F-3949-B5D3-F3D4BE50F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ADF1844-B888-6D42-A0B3-0C61113A05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4CFEE-25D5-DC48-9A59-E64EDB0BFF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828363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1F9183F-3F92-2B45-A0F6-49375732B4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1733F15-4A41-2C4F-8740-117BF71B81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C1029-FE66-A748-8BB1-4335DBF95D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878092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BA88275-8A65-1E4C-8604-F38DCD4E05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C845672-26B6-6248-A87B-E5BB80394E5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BF7EF-BBA1-3941-9438-CF1D9D55DC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118605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44B6D00-E641-7941-8287-FA31624B09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3AD6BA3-B016-514F-BB80-9426133F9F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3C7F7-7BE8-0140-84CA-13381FE5D7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5044917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61738E4-DB2C-A948-8A13-5D7033DBDC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FDBF51C5-DAF1-2044-B0C8-53A8F2E5BD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F199F-6C19-8847-87CA-7521A0074E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0981025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40B53A-EF65-064B-9AA5-C6C701EC34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BB46876-B0BA-554B-8F5F-E974C54BA4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E5456-1DFC-2646-9E27-7A0F371496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627259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10C1304-2931-424C-A8D4-35FEF86165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C58D0B3-1FA5-BF48-B3DB-7216AA99576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02D34-5B03-AD46-836A-E66575F1A2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351162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B01EA3-8E26-9645-B093-E9DF3F0C8E8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77291-1606-4F4F-B6A9-F0F3AB5BF1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D6322-2DD0-0F43-8B66-D33EE047BD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9786345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D2EFCAC-D297-994C-A771-494FED0699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467A851-5525-BE48-A985-A5D7AC7A8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29A85-B5C6-064E-8062-78BAE87D61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192714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2FDD6F0-90B9-304A-8BBB-D9226CFD908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628B41C-128C-AC4E-B4BF-FE86D815DF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09C71-BC88-E749-A969-85FD812A37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210313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683F1D3-54E0-8B46-A062-752C7A0B3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96AA648-528E-D644-88E7-D0F4AEA1E9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5A1C4-9E0A-494A-B374-E2533E27B9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47174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  <p:sldLayoutId id="2147485581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228F25FD-DF31-3547-86C0-DC7B68A5ED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C642EC46-1305-734D-A022-8F441A0DC4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77E9D96-51B4-6D44-AFF7-5DDA60969F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95A4BB5E-0C01-7744-9138-11D511BB3C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75009779-0FF3-C249-8BA4-23BB1B61B1E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2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83" r:id="rId1"/>
    <p:sldLayoutId id="2147485584" r:id="rId2"/>
    <p:sldLayoutId id="2147485585" r:id="rId3"/>
    <p:sldLayoutId id="2147485586" r:id="rId4"/>
    <p:sldLayoutId id="2147485587" r:id="rId5"/>
    <p:sldLayoutId id="2147485588" r:id="rId6"/>
    <p:sldLayoutId id="2147485589" r:id="rId7"/>
    <p:sldLayoutId id="2147485590" r:id="rId8"/>
    <p:sldLayoutId id="2147485591" r:id="rId9"/>
    <p:sldLayoutId id="2147485592" r:id="rId10"/>
    <p:sldLayoutId id="2147485593" r:id="rId11"/>
    <p:sldLayoutId id="214748559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-app2.let.ethz.ch/mod/assign/view.php?id=421558" TargetMode="External"/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13" Type="http://schemas.openxmlformats.org/officeDocument/2006/relationships/image" Target="../media/image530.png"/><Relationship Id="rId18" Type="http://schemas.openxmlformats.org/officeDocument/2006/relationships/image" Target="../media/image580.png"/><Relationship Id="rId3" Type="http://schemas.openxmlformats.org/officeDocument/2006/relationships/image" Target="../media/image18.png"/><Relationship Id="rId7" Type="http://schemas.openxmlformats.org/officeDocument/2006/relationships/image" Target="../media/image470.png"/><Relationship Id="rId12" Type="http://schemas.openxmlformats.org/officeDocument/2006/relationships/image" Target="../media/image52.png"/><Relationship Id="rId17" Type="http://schemas.openxmlformats.org/officeDocument/2006/relationships/image" Target="../media/image57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5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51.png"/><Relationship Id="rId5" Type="http://schemas.openxmlformats.org/officeDocument/2006/relationships/image" Target="../media/image20.png"/><Relationship Id="rId15" Type="http://schemas.openxmlformats.org/officeDocument/2006/relationships/image" Target="../media/image550.png"/><Relationship Id="rId10" Type="http://schemas.openxmlformats.org/officeDocument/2006/relationships/image" Target="../media/image500.png"/><Relationship Id="rId19" Type="http://schemas.openxmlformats.org/officeDocument/2006/relationships/image" Target="../media/image590.png"/><Relationship Id="rId4" Type="http://schemas.openxmlformats.org/officeDocument/2006/relationships/image" Target="../media/image19.png"/><Relationship Id="rId9" Type="http://schemas.openxmlformats.org/officeDocument/2006/relationships/image" Target="../media/image490.png"/><Relationship Id="rId14" Type="http://schemas.openxmlformats.org/officeDocument/2006/relationships/image" Target="../media/image5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6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63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62.png"/><Relationship Id="rId2" Type="http://schemas.openxmlformats.org/officeDocument/2006/relationships/image" Target="../media/image24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19" Type="http://schemas.openxmlformats.org/officeDocument/2006/relationships/image" Target="../media/image64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7.png"/><Relationship Id="rId7" Type="http://schemas.openxmlformats.org/officeDocument/2006/relationships/image" Target="../media/image68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32.pn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102.png"/><Relationship Id="rId7" Type="http://schemas.openxmlformats.org/officeDocument/2006/relationships/image" Target="../media/image103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.png"/><Relationship Id="rId11" Type="http://schemas.openxmlformats.org/officeDocument/2006/relationships/image" Target="../media/image107.png"/><Relationship Id="rId5" Type="http://schemas.openxmlformats.org/officeDocument/2006/relationships/image" Target="../media/image94.png"/><Relationship Id="rId10" Type="http://schemas.openxmlformats.org/officeDocument/2006/relationships/image" Target="../media/image106.png"/><Relationship Id="rId4" Type="http://schemas.openxmlformats.org/officeDocument/2006/relationships/image" Target="../media/image93.png"/><Relationship Id="rId9" Type="http://schemas.openxmlformats.org/officeDocument/2006/relationships/image" Target="../media/image10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13" Type="http://schemas.openxmlformats.org/officeDocument/2006/relationships/image" Target="../media/image118.png"/><Relationship Id="rId18" Type="http://schemas.openxmlformats.org/officeDocument/2006/relationships/image" Target="../media/image96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12" Type="http://schemas.openxmlformats.org/officeDocument/2006/relationships/image" Target="../media/image93.png"/><Relationship Id="rId17" Type="http://schemas.openxmlformats.org/officeDocument/2006/relationships/image" Target="../media/image95.png"/><Relationship Id="rId2" Type="http://schemas.openxmlformats.org/officeDocument/2006/relationships/image" Target="../media/image108.png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5" Type="http://schemas.openxmlformats.org/officeDocument/2006/relationships/image" Target="../media/image119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Relationship Id="rId14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131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2" Type="http://schemas.openxmlformats.org/officeDocument/2006/relationships/image" Target="../media/image120.png"/><Relationship Id="rId16" Type="http://schemas.openxmlformats.org/officeDocument/2006/relationships/image" Target="../media/image1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5" Type="http://schemas.openxmlformats.org/officeDocument/2006/relationships/image" Target="../media/image123.png"/><Relationship Id="rId15" Type="http://schemas.openxmlformats.org/officeDocument/2006/relationships/image" Target="../media/image133.png"/><Relationship Id="rId10" Type="http://schemas.openxmlformats.org/officeDocument/2006/relationships/image" Target="../media/image128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Relationship Id="rId14" Type="http://schemas.openxmlformats.org/officeDocument/2006/relationships/image" Target="../media/image13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notesSlide" Target="../notesSlides/notesSlide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notesSlide" Target="../notesSlides/notesSlide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7" Type="http://schemas.openxmlformats.org/officeDocument/2006/relationships/image" Target="../media/image56.emf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144.png"/><Relationship Id="rId4" Type="http://schemas.openxmlformats.org/officeDocument/2006/relationships/image" Target="../media/image14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3" Type="http://schemas.openxmlformats.org/officeDocument/2006/relationships/image" Target="../media/image149.png"/><Relationship Id="rId7" Type="http://schemas.openxmlformats.org/officeDocument/2006/relationships/image" Target="../media/image153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10" Type="http://schemas.openxmlformats.org/officeDocument/2006/relationships/image" Target="../media/image57.emf"/><Relationship Id="rId4" Type="http://schemas.openxmlformats.org/officeDocument/2006/relationships/image" Target="../media/image150.png"/><Relationship Id="rId9" Type="http://schemas.openxmlformats.org/officeDocument/2006/relationships/image" Target="../media/image15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5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tiff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1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tiff"/><Relationship Id="rId2" Type="http://schemas.openxmlformats.org/officeDocument/2006/relationships/image" Target="../media/image157.tiff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60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3" Type="http://schemas.openxmlformats.org/officeDocument/2006/relationships/image" Target="../media/image178.png"/><Relationship Id="rId7" Type="http://schemas.openxmlformats.org/officeDocument/2006/relationships/image" Target="../media/image182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png"/><Relationship Id="rId3" Type="http://schemas.openxmlformats.org/officeDocument/2006/relationships/image" Target="../media/image185.png"/><Relationship Id="rId7" Type="http://schemas.openxmlformats.org/officeDocument/2006/relationships/image" Target="../media/image187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png"/><Relationship Id="rId5" Type="http://schemas.openxmlformats.org/officeDocument/2006/relationships/image" Target="../media/image63.png"/><Relationship Id="rId4" Type="http://schemas.openxmlformats.org/officeDocument/2006/relationships/image" Target="../media/image93.png"/><Relationship Id="rId9" Type="http://schemas.openxmlformats.org/officeDocument/2006/relationships/image" Target="../media/image18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9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3.pn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200.png"/><Relationship Id="rId7" Type="http://schemas.openxmlformats.org/officeDocument/2006/relationships/image" Target="../media/image203.png"/><Relationship Id="rId2" Type="http://schemas.openxmlformats.org/officeDocument/2006/relationships/image" Target="../media/image17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1700.png"/><Relationship Id="rId9" Type="http://schemas.openxmlformats.org/officeDocument/2006/relationships/image" Target="../media/image205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5: Combinational Logic II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5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424461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C8CCD-9519-4F25-821D-B2DAD59F8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Common Logic Gates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FA374-9144-4241-B96B-63C2C134CE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 descr="gates.png">
            <a:extLst>
              <a:ext uri="{FF2B5EF4-FFF2-40B4-BE49-F238E27FC236}">
                <a16:creationId xmlns:a16="http://schemas.microsoft.com/office/drawing/2014/main" id="{4C895B4A-4C24-4C0C-9FA3-D999FBFF2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036638"/>
            <a:ext cx="8305800" cy="505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53949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Boolean Equations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72225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9EF0D-0D5E-48C3-9F93-9A2AF3F1D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Functional Specification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79125-6EC0-4DCC-84D6-AF0A991F3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Functional specification </a:t>
            </a:r>
            <a:r>
              <a:rPr lang="en-US"/>
              <a:t>of outputs in terms of inputs</a:t>
            </a:r>
          </a:p>
          <a:p>
            <a:r>
              <a:rPr lang="en-US"/>
              <a:t>What do we mean by “function”?</a:t>
            </a:r>
          </a:p>
          <a:p>
            <a:pPr lvl="1"/>
            <a:r>
              <a:rPr lang="en-US"/>
              <a:t>Unique </a:t>
            </a:r>
            <a:r>
              <a:rPr lang="en-US">
                <a:solidFill>
                  <a:srgbClr val="0000FF"/>
                </a:solidFill>
              </a:rPr>
              <a:t>mapping</a:t>
            </a:r>
            <a:r>
              <a:rPr lang="en-US"/>
              <a:t> from input values to output values</a:t>
            </a:r>
          </a:p>
          <a:p>
            <a:pPr lvl="1"/>
            <a:r>
              <a:rPr lang="en-US"/>
              <a:t>The </a:t>
            </a:r>
            <a:r>
              <a:rPr lang="en-US">
                <a:solidFill>
                  <a:srgbClr val="0000FF"/>
                </a:solidFill>
              </a:rPr>
              <a:t>same</a:t>
            </a:r>
            <a:r>
              <a:rPr lang="en-US"/>
              <a:t> input values produce the </a:t>
            </a:r>
            <a:r>
              <a:rPr lang="en-US">
                <a:solidFill>
                  <a:srgbClr val="0000FF"/>
                </a:solidFill>
              </a:rPr>
              <a:t>same</a:t>
            </a:r>
            <a:r>
              <a:rPr lang="en-US"/>
              <a:t> output value every time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No memory </a:t>
            </a:r>
            <a:r>
              <a:rPr lang="en-US"/>
              <a:t>(does not depend on the history of input values)</a:t>
            </a:r>
          </a:p>
          <a:p>
            <a:pPr lvl="1"/>
            <a:endParaRPr lang="en-US" sz="1000"/>
          </a:p>
          <a:p>
            <a:r>
              <a:rPr lang="en-US" b="1" i="1">
                <a:solidFill>
                  <a:srgbClr val="00B050"/>
                </a:solidFill>
              </a:rPr>
              <a:t>Example (full 1-bit adder – more later): 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Tx/>
              <a:buNone/>
              <a:defRPr/>
            </a:pPr>
            <a:endParaRPr lang="en-US" i="1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Tx/>
              <a:buNone/>
              <a:defRPr/>
            </a:pPr>
            <a:r>
              <a:rPr lang="en-US" i="1"/>
              <a:t>		S</a:t>
            </a:r>
            <a:r>
              <a:rPr lang="en-US"/>
              <a:t>     = F(</a:t>
            </a:r>
            <a:r>
              <a:rPr lang="en-US" i="1"/>
              <a:t>A</a:t>
            </a:r>
            <a:r>
              <a:rPr lang="en-US"/>
              <a:t>, </a:t>
            </a:r>
            <a:r>
              <a:rPr lang="en-US" i="1"/>
              <a:t>B</a:t>
            </a:r>
            <a:r>
              <a:rPr lang="en-US"/>
              <a:t>, </a:t>
            </a:r>
            <a:r>
              <a:rPr lang="en-US" i="1" err="1"/>
              <a:t>C</a:t>
            </a:r>
            <a:r>
              <a:rPr lang="en-US" baseline="-25000" err="1"/>
              <a:t>in</a:t>
            </a:r>
            <a:r>
              <a:rPr lang="en-US"/>
              <a:t>)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Tx/>
              <a:buNone/>
              <a:defRPr/>
            </a:pPr>
            <a:r>
              <a:rPr lang="en-US" i="1"/>
              <a:t>		</a:t>
            </a:r>
            <a:r>
              <a:rPr lang="en-US" i="1" err="1"/>
              <a:t>C</a:t>
            </a:r>
            <a:r>
              <a:rPr lang="en-US" baseline="-25000" err="1"/>
              <a:t>out</a:t>
            </a:r>
            <a:r>
              <a:rPr lang="en-US"/>
              <a:t>  = G(</a:t>
            </a:r>
            <a:r>
              <a:rPr lang="en-US" i="1"/>
              <a:t>A</a:t>
            </a:r>
            <a:r>
              <a:rPr lang="en-US"/>
              <a:t>, </a:t>
            </a:r>
            <a:r>
              <a:rPr lang="en-US" i="1"/>
              <a:t>B</a:t>
            </a:r>
            <a:r>
              <a:rPr lang="en-US"/>
              <a:t>, </a:t>
            </a:r>
            <a:r>
              <a:rPr lang="en-US" i="1" err="1"/>
              <a:t>C</a:t>
            </a:r>
            <a:r>
              <a:rPr lang="en-US" baseline="-25000" err="1"/>
              <a:t>in</a:t>
            </a:r>
            <a:r>
              <a:rPr lang="en-US"/>
              <a:t>) 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A0BABC-7B85-4512-805D-5C1E47A11B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Object 1">
            <a:extLst>
              <a:ext uri="{FF2B5EF4-FFF2-40B4-BE49-F238E27FC236}">
                <a16:creationId xmlns:a16="http://schemas.microsoft.com/office/drawing/2014/main" id="{186FBFD6-27DA-4C4C-ADFB-CFB7BC747BB3}"/>
              </a:ext>
            </a:extLst>
          </p:cNvPr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4876800" y="3838495"/>
          <a:ext cx="3729460" cy="2409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94" name="VISIO" r:id="rId4" imgW="1247187" imgH="806015" progId="Visio.Drawing.6">
                  <p:embed/>
                </p:oleObj>
              </mc:Choice>
              <mc:Fallback>
                <p:oleObj name="VISIO" r:id="rId4" imgW="1247187" imgH="806015" progId="Visio.Drawing.6">
                  <p:embed/>
                  <p:pic>
                    <p:nvPicPr>
                      <p:cNvPr id="5" name="Object 1">
                        <a:extLst>
                          <a:ext uri="{FF2B5EF4-FFF2-40B4-BE49-F238E27FC236}">
                            <a16:creationId xmlns:a16="http://schemas.microsoft.com/office/drawing/2014/main" id="{186FBFD6-27DA-4C4C-ADFB-CFB7BC747BB3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838495"/>
                        <a:ext cx="3729460" cy="24099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382222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75B33-8BE0-4A53-90E6-998156EF6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NOT / AND / 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104C2-AFD2-4465-B7A5-C3A959E159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24600"/>
            <a:ext cx="21336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A">
            <a:extLst>
              <a:ext uri="{FF2B5EF4-FFF2-40B4-BE49-F238E27FC236}">
                <a16:creationId xmlns:a16="http://schemas.microsoft.com/office/drawing/2014/main" id="{D7204F92-E047-4E22-A00C-C6F71D1899A7}"/>
              </a:ext>
            </a:extLst>
          </p:cNvPr>
          <p:cNvSpPr txBox="1"/>
          <p:nvPr/>
        </p:nvSpPr>
        <p:spPr>
          <a:xfrm>
            <a:off x="1570037" y="3059650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</a:p>
        </p:txBody>
      </p:sp>
      <p:sp>
        <p:nvSpPr>
          <p:cNvPr id="6" name="B">
            <a:extLst>
              <a:ext uri="{FF2B5EF4-FFF2-40B4-BE49-F238E27FC236}">
                <a16:creationId xmlns:a16="http://schemas.microsoft.com/office/drawing/2014/main" id="{01CC1B2D-82E4-41E4-8757-0B45659E5A13}"/>
              </a:ext>
            </a:extLst>
          </p:cNvPr>
          <p:cNvSpPr txBox="1"/>
          <p:nvPr/>
        </p:nvSpPr>
        <p:spPr>
          <a:xfrm>
            <a:off x="1570037" y="3350163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</a:p>
        </p:txBody>
      </p:sp>
      <p:sp>
        <p:nvSpPr>
          <p:cNvPr id="7" name="A • B">
            <a:extLst>
              <a:ext uri="{FF2B5EF4-FFF2-40B4-BE49-F238E27FC236}">
                <a16:creationId xmlns:a16="http://schemas.microsoft.com/office/drawing/2014/main" id="{76942766-90E8-4B05-93DB-A064DD911A44}"/>
              </a:ext>
            </a:extLst>
          </p:cNvPr>
          <p:cNvSpPr txBox="1"/>
          <p:nvPr/>
        </p:nvSpPr>
        <p:spPr>
          <a:xfrm>
            <a:off x="3119437" y="3202525"/>
            <a:ext cx="70997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Symbol"/>
                <a:ea typeface="Symbol"/>
                <a:cs typeface="Symbol"/>
                <a:sym typeface="Symbol"/>
              </a:rPr>
              <a:t> ·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1D658DB2-7068-49C9-B612-2E2DF6A92BA2}"/>
              </a:ext>
            </a:extLst>
          </p:cNvPr>
          <p:cNvSpPr/>
          <p:nvPr/>
        </p:nvSpPr>
        <p:spPr>
          <a:xfrm>
            <a:off x="260350" y="44391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A • B (reads “A and B”) is 1 iff A and B are both 1">
            <a:extLst>
              <a:ext uri="{FF2B5EF4-FFF2-40B4-BE49-F238E27FC236}">
                <a16:creationId xmlns:a16="http://schemas.microsoft.com/office/drawing/2014/main" id="{8322B36B-8190-4D6B-8E52-1478533D36E2}"/>
              </a:ext>
            </a:extLst>
          </p:cNvPr>
          <p:cNvSpPr txBox="1"/>
          <p:nvPr/>
        </p:nvSpPr>
        <p:spPr>
          <a:xfrm>
            <a:off x="341312" y="2394488"/>
            <a:ext cx="8242301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A • B </a:t>
            </a: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(reads “A and B”)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is 1 </a:t>
            </a:r>
            <a:r>
              <a:rPr kumimoji="0" sz="24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iff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A and B are both 1</a:t>
            </a:r>
          </a:p>
        </p:txBody>
      </p:sp>
      <p:sp>
        <p:nvSpPr>
          <p:cNvPr id="10" name="A">
            <a:extLst>
              <a:ext uri="{FF2B5EF4-FFF2-40B4-BE49-F238E27FC236}">
                <a16:creationId xmlns:a16="http://schemas.microsoft.com/office/drawing/2014/main" id="{30F9B4AD-72C6-4ED2-A1F3-CA0A7A2476F9}"/>
              </a:ext>
            </a:extLst>
          </p:cNvPr>
          <p:cNvSpPr txBox="1"/>
          <p:nvPr/>
        </p:nvSpPr>
        <p:spPr>
          <a:xfrm>
            <a:off x="1579562" y="5213888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</a:p>
        </p:txBody>
      </p:sp>
      <p:sp>
        <p:nvSpPr>
          <p:cNvPr id="11" name="B">
            <a:extLst>
              <a:ext uri="{FF2B5EF4-FFF2-40B4-BE49-F238E27FC236}">
                <a16:creationId xmlns:a16="http://schemas.microsoft.com/office/drawing/2014/main" id="{384E0C9F-A4E5-43A7-8A37-209CF96E70C9}"/>
              </a:ext>
            </a:extLst>
          </p:cNvPr>
          <p:cNvSpPr txBox="1"/>
          <p:nvPr/>
        </p:nvSpPr>
        <p:spPr>
          <a:xfrm>
            <a:off x="1579562" y="5542501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</a:p>
        </p:txBody>
      </p:sp>
      <p:sp>
        <p:nvSpPr>
          <p:cNvPr id="12" name="A + B">
            <a:extLst>
              <a:ext uri="{FF2B5EF4-FFF2-40B4-BE49-F238E27FC236}">
                <a16:creationId xmlns:a16="http://schemas.microsoft.com/office/drawing/2014/main" id="{3D60B849-6D46-47A5-B0A2-F7C9FA881F9B}"/>
              </a:ext>
            </a:extLst>
          </p:cNvPr>
          <p:cNvSpPr txBox="1"/>
          <p:nvPr/>
        </p:nvSpPr>
        <p:spPr>
          <a:xfrm>
            <a:off x="3090862" y="5394863"/>
            <a:ext cx="73832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Symbol"/>
                <a:ea typeface="Symbol"/>
                <a:cs typeface="Symbol"/>
                <a:sym typeface="Symbo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+ B</a:t>
            </a:r>
          </a:p>
        </p:txBody>
      </p:sp>
      <p:sp>
        <p:nvSpPr>
          <p:cNvPr id="13" name="A + B (reads “A or B”) is 1 iff either A or B is 1">
            <a:extLst>
              <a:ext uri="{FF2B5EF4-FFF2-40B4-BE49-F238E27FC236}">
                <a16:creationId xmlns:a16="http://schemas.microsoft.com/office/drawing/2014/main" id="{A0B0A317-70C5-4145-A7FD-256D7B4D25E0}"/>
              </a:ext>
            </a:extLst>
          </p:cNvPr>
          <p:cNvSpPr txBox="1"/>
          <p:nvPr/>
        </p:nvSpPr>
        <p:spPr>
          <a:xfrm>
            <a:off x="368300" y="4542375"/>
            <a:ext cx="8242300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A + B </a:t>
            </a: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(reads “A or B”)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is 1 </a:t>
            </a:r>
            <a:r>
              <a:rPr kumimoji="0" sz="24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iff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either A or B is 1</a:t>
            </a: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6193A60F-E682-4E8D-864E-AC2538DCEC77}"/>
              </a:ext>
            </a:extLst>
          </p:cNvPr>
          <p:cNvSpPr/>
          <p:nvPr/>
        </p:nvSpPr>
        <p:spPr>
          <a:xfrm>
            <a:off x="228600" y="22293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A">
            <a:extLst>
              <a:ext uri="{FF2B5EF4-FFF2-40B4-BE49-F238E27FC236}">
                <a16:creationId xmlns:a16="http://schemas.microsoft.com/office/drawing/2014/main" id="{368680A7-3AB2-43B9-A82C-AA5D1465857E}"/>
              </a:ext>
            </a:extLst>
          </p:cNvPr>
          <p:cNvSpPr txBox="1"/>
          <p:nvPr/>
        </p:nvSpPr>
        <p:spPr>
          <a:xfrm>
            <a:off x="1676400" y="1536700"/>
            <a:ext cx="31907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/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39686" marR="39686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bar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sym typeface="Arial"/>
                            </a:rPr>
                            <m:t>𝑨</m:t>
                          </m:r>
                        </m:e>
                      </m:bar>
                    </m:oMath>
                  </m:oMathPara>
                </a14:m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/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DA273E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</m:ctrlPr>
                      </m:barPr>
                      <m:e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  <m:t>𝑨</m:t>
                        </m:r>
                      </m:e>
                    </m:bar>
                  </m:oMath>
                </a14:m>
                <a:r>
                  <a:rPr kumimoji="0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sz="24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(reads “not A”)</a:t>
                </a:r>
                <a:r>
                  <a:rPr kumimoji="0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 is 1 </a:t>
                </a:r>
                <a:r>
                  <a:rPr kumimoji="0" sz="24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iff</a:t>
                </a:r>
                <a:r>
                  <a:rPr kumimoji="0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 A is 0</a:t>
                </a:r>
              </a:p>
            </p:txBody>
          </p:sp>
        </mc:Choice>
        <mc:Fallback xmlns="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blipFill>
                <a:blip r:embed="rId3"/>
                <a:stretch>
                  <a:fillRect t="-8974" b="-2692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droppedImage.pdf" descr="droppedImage.pdf">
            <a:extLst>
              <a:ext uri="{FF2B5EF4-FFF2-40B4-BE49-F238E27FC236}">
                <a16:creationId xmlns:a16="http://schemas.microsoft.com/office/drawing/2014/main" id="{7F146B6A-3240-4308-AC5E-9FBDE9AF6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900" y="1397000"/>
            <a:ext cx="1041400" cy="736600"/>
          </a:xfrm>
          <a:prstGeom prst="rect">
            <a:avLst/>
          </a:prstGeom>
          <a:ln w="25400"/>
        </p:spPr>
      </p:pic>
      <p:pic>
        <p:nvPicPr>
          <p:cNvPr id="19" name="droppedImage.pdf" descr="droppedImage.pdf">
            <a:extLst>
              <a:ext uri="{FF2B5EF4-FFF2-40B4-BE49-F238E27FC236}">
                <a16:creationId xmlns:a16="http://schemas.microsoft.com/office/drawing/2014/main" id="{4A08919D-6952-41D8-BAC3-57B8BC58E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0400" y="3067588"/>
            <a:ext cx="1155700" cy="736600"/>
          </a:xfrm>
          <a:prstGeom prst="rect">
            <a:avLst/>
          </a:prstGeom>
          <a:ln w="25400"/>
        </p:spPr>
      </p:pic>
      <p:pic>
        <p:nvPicPr>
          <p:cNvPr id="20" name="droppedImage.pdf" descr="droppedImage.pdf">
            <a:extLst>
              <a:ext uri="{FF2B5EF4-FFF2-40B4-BE49-F238E27FC236}">
                <a16:creationId xmlns:a16="http://schemas.microsoft.com/office/drawing/2014/main" id="{CC55843F-38D3-40C7-A164-E64F42E321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0400" y="5256751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/>
            </p:nvGraphicFramePr>
            <p:xfrm>
              <a:off x="7355840" y="838200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bar>
                                  <m:barPr>
                                    <m:pos m:val="top"/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ba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890867097"/>
                  </p:ext>
                </p:extLst>
              </p:nvPr>
            </p:nvGraphicFramePr>
            <p:xfrm>
              <a:off x="7355840" y="838200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412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9048" r="-102381" b="-2068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19048" r="-2381" b="-2068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/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oMath>
                          </a14:m>
                          <a:r>
                            <a:rPr lang="en-US"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•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solidFill>
                                    <a:srgbClr val="2F2F2F"/>
                                  </a:solidFill>
                                  <a:uFill>
                                    <a:solidFill>
                                      <a:srgbClr val="2F2F2F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oMath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54850900"/>
                  </p:ext>
                </p:extLst>
              </p:nvPr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39683" t="-7937" r="-301587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39683" t="-7937" r="-201587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20800" t="-7937" r="-1600" b="-42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/>
            </p:nvGraphicFramePr>
            <p:xfrm>
              <a:off x="7162800" y="44518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oMath>
                          </a14:m>
                          <a:r>
                            <a:rPr lang="en-US"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</a:t>
                          </a:r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22345576"/>
                  </p:ext>
                </p:extLst>
              </p:nvPr>
            </p:nvGraphicFramePr>
            <p:xfrm>
              <a:off x="7162800" y="44518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39683" r="-301587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41935" r="-206452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20000" r="-2400" b="-42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3432950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75D1-BC59-4A34-BA83-33A90199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Algebra: Big Picture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E0FD8-42C5-44AB-A169-963FD4C9D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35" y="997527"/>
            <a:ext cx="8610600" cy="5193723"/>
          </a:xfrm>
        </p:spPr>
        <p:txBody>
          <a:bodyPr/>
          <a:lstStyle/>
          <a:p>
            <a:r>
              <a:rPr lang="en-US"/>
              <a:t>An algebra on 1’s and 0’s</a:t>
            </a:r>
          </a:p>
          <a:p>
            <a:pPr lvl="1"/>
            <a:r>
              <a:rPr lang="en-US" sz="2000"/>
              <a:t>with AND, OR, NOT operations </a:t>
            </a:r>
          </a:p>
          <a:p>
            <a:pPr lvl="1"/>
            <a:endParaRPr lang="en-US" sz="2000"/>
          </a:p>
          <a:p>
            <a:r>
              <a:rPr lang="en-US"/>
              <a:t>What you start with</a:t>
            </a:r>
          </a:p>
          <a:p>
            <a:pPr lvl="1"/>
            <a:r>
              <a:rPr lang="en-US" sz="200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Axioms:</a:t>
            </a:r>
            <a:r>
              <a:rPr lang="en-US" sz="2000"/>
              <a:t> basic things about objects and operations</a:t>
            </a:r>
            <a:br>
              <a:rPr lang="en-US" sz="2000"/>
            </a:br>
            <a:r>
              <a:rPr lang="en-US" sz="2000"/>
              <a:t>you just assume to be true at the start</a:t>
            </a:r>
          </a:p>
          <a:p>
            <a:pPr lvl="1"/>
            <a:endParaRPr lang="en-US" sz="2000"/>
          </a:p>
          <a:p>
            <a:r>
              <a:rPr lang="en-US"/>
              <a:t>What you derive first</a:t>
            </a:r>
          </a:p>
          <a:p>
            <a:pPr lvl="1"/>
            <a:r>
              <a:rPr lang="en-US" sz="200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Laws and theorems:</a:t>
            </a:r>
            <a:r>
              <a:rPr lang="en-US" sz="2000"/>
              <a:t>  allow you to manipulate Boolean expressions</a:t>
            </a:r>
          </a:p>
          <a:p>
            <a:pPr lvl="1"/>
            <a:r>
              <a:rPr lang="en-US" sz="2000"/>
              <a:t>…also allow us to do some simplification on Boolean expressions</a:t>
            </a:r>
          </a:p>
          <a:p>
            <a:pPr lvl="1"/>
            <a:endParaRPr lang="en-US" sz="2000"/>
          </a:p>
          <a:p>
            <a:r>
              <a:rPr lang="en-US"/>
              <a:t>What you derive later</a:t>
            </a:r>
          </a:p>
          <a:p>
            <a:pPr lvl="1"/>
            <a:r>
              <a:rPr lang="en-US" sz="2000"/>
              <a:t>More “sophisticated” properties useful for manipulating digital designs represented in the form of Boolean equations</a:t>
            </a:r>
          </a:p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EE48A3-E176-4E96-8DBD-C57FF06CE3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H4020347-George_Boole-SPL.png" descr="H4020347-George_Boole-SPL.png">
            <a:extLst>
              <a:ext uri="{FF2B5EF4-FFF2-40B4-BE49-F238E27FC236}">
                <a16:creationId xmlns:a16="http://schemas.microsoft.com/office/drawing/2014/main" id="{84BF7AD2-E5DE-4C5A-B6B4-C7C5CDB96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350" y="997527"/>
            <a:ext cx="2127850" cy="2540000"/>
          </a:xfrm>
          <a:prstGeom prst="rect">
            <a:avLst/>
          </a:prstGeom>
          <a:ln w="6350">
            <a:solidFill>
              <a:srgbClr val="062B6B"/>
            </a:solidFill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8E3B54-886E-2E46-8A0B-20332702470E}"/>
              </a:ext>
            </a:extLst>
          </p:cNvPr>
          <p:cNvSpPr txBox="1"/>
          <p:nvPr/>
        </p:nvSpPr>
        <p:spPr>
          <a:xfrm>
            <a:off x="253181" y="6488668"/>
            <a:ext cx="621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George Boole, “The Mathematical Analysis of Logic,” 1847.</a:t>
            </a:r>
          </a:p>
        </p:txBody>
      </p:sp>
    </p:spTree>
    <p:extLst>
      <p:ext uri="{BB962C8B-B14F-4D97-AF65-F5344CB8AC3E}">
        <p14:creationId xmlns:p14="http://schemas.microsoft.com/office/powerpoint/2010/main" val="409005081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F493-ECA1-4457-BD87-C27B8A55A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Algebra: Axioms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89531-C2FF-427B-A69A-D1EB24A5B2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/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1.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 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contains at least two elements,  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0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and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1,  such that 0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Symbol"/>
                  </a:rPr>
                  <a:t>≠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1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2.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Closure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,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,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3.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Commutative Laws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: 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,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ea typeface="Symbol"/>
                    <a:cs typeface="Symbol"/>
                    <a:sym typeface="Symbo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, 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4.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Identities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: 0, 1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+ 0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1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5.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Distributive Laws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: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(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= (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• (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(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+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6.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Complement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: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</a:t>
                </a:r>
                <a14:m>
                  <m:oMath xmlns:m="http://schemas.openxmlformats.org/officeDocument/2006/math">
                    <m: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𝐚</m:t>
                    </m:r>
                    <m: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+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  <m:t>𝒂</m:t>
                        </m:r>
                      </m:e>
                    </m:acc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= 1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</a:t>
                </a:r>
                <a14:m>
                  <m:oMath xmlns:m="http://schemas.openxmlformats.org/officeDocument/2006/math">
                    <m:r>
                      <a:rPr kumimoji="0" lang="en-US" sz="18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𝐚</m:t>
                    </m:r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Arial"/>
                      </a:rPr>
                      <m:t> </m:t>
                    </m:r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Arial"/>
                        <a:ea typeface="Arial"/>
                        <a:cs typeface="Arial"/>
                        <a:sym typeface="Arial"/>
                      </a:rPr>
                      <m:t>•</m:t>
                    </m:r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Arial"/>
                        <a:ea typeface="Arial"/>
                        <a:cs typeface="Arial"/>
                        <a:sym typeface="Arial"/>
                      </a:rPr>
                      <m:t> 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  <m:t>𝒂</m:t>
                        </m:r>
                      </m:e>
                    </m:acc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sym typeface="Arial"/>
                      </a:rPr>
                      <m:t> 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= 0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blipFill>
                <a:blip r:embed="rId2"/>
                <a:stretch>
                  <a:fillRect l="-1206" t="-1159" b="-12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nglish version">
            <a:extLst>
              <a:ext uri="{FF2B5EF4-FFF2-40B4-BE49-F238E27FC236}">
                <a16:creationId xmlns:a16="http://schemas.microsoft.com/office/drawing/2014/main" id="{7D272BF4-3397-4604-B467-8D83331A54DC}"/>
              </a:ext>
            </a:extLst>
          </p:cNvPr>
          <p:cNvSpPr txBox="1"/>
          <p:nvPr/>
        </p:nvSpPr>
        <p:spPr>
          <a:xfrm>
            <a:off x="4827587" y="838200"/>
            <a:ext cx="1610826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 i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English version</a:t>
            </a:r>
          </a:p>
        </p:txBody>
      </p:sp>
      <p:sp>
        <p:nvSpPr>
          <p:cNvPr id="7" name="Result of AND, OR stays…">
            <a:extLst>
              <a:ext uri="{FF2B5EF4-FFF2-40B4-BE49-F238E27FC236}">
                <a16:creationId xmlns:a16="http://schemas.microsoft.com/office/drawing/2014/main" id="{7ACFD606-5A29-4F1C-9553-EE0091AE2A19}"/>
              </a:ext>
            </a:extLst>
          </p:cNvPr>
          <p:cNvSpPr txBox="1"/>
          <p:nvPr/>
        </p:nvSpPr>
        <p:spPr>
          <a:xfrm>
            <a:off x="4878387" y="1985428"/>
            <a:ext cx="2436244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Result of AND, OR stays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in set you start with</a:t>
            </a:r>
          </a:p>
        </p:txBody>
      </p:sp>
      <p:sp>
        <p:nvSpPr>
          <p:cNvPr id="8" name="For primitive AND, OR of…">
            <a:extLst>
              <a:ext uri="{FF2B5EF4-FFF2-40B4-BE49-F238E27FC236}">
                <a16:creationId xmlns:a16="http://schemas.microsoft.com/office/drawing/2014/main" id="{50855FA5-B4A3-457D-9D0F-AA0CDD107AB6}"/>
              </a:ext>
            </a:extLst>
          </p:cNvPr>
          <p:cNvSpPr txBox="1"/>
          <p:nvPr/>
        </p:nvSpPr>
        <p:spPr>
          <a:xfrm>
            <a:off x="4879975" y="2953803"/>
            <a:ext cx="3058658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For primitive AND, OR of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2 inputs, order doesn’t matter</a:t>
            </a:r>
          </a:p>
        </p:txBody>
      </p:sp>
      <p:sp>
        <p:nvSpPr>
          <p:cNvPr id="9" name="There are identity elements…">
            <a:extLst>
              <a:ext uri="{FF2B5EF4-FFF2-40B4-BE49-F238E27FC236}">
                <a16:creationId xmlns:a16="http://schemas.microsoft.com/office/drawing/2014/main" id="{49CFEA69-693C-49C7-BB44-51BB43C17F6D}"/>
              </a:ext>
            </a:extLst>
          </p:cNvPr>
          <p:cNvSpPr txBox="1"/>
          <p:nvPr/>
        </p:nvSpPr>
        <p:spPr>
          <a:xfrm>
            <a:off x="4826000" y="3830103"/>
            <a:ext cx="3391249" cy="850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There are identity elements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for AND, OR,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that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give you back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what you started with</a:t>
            </a:r>
          </a:p>
        </p:txBody>
      </p:sp>
      <p:sp>
        <p:nvSpPr>
          <p:cNvPr id="10" name="•  distributes over +, just like algebra…">
            <a:extLst>
              <a:ext uri="{FF2B5EF4-FFF2-40B4-BE49-F238E27FC236}">
                <a16:creationId xmlns:a16="http://schemas.microsoft.com/office/drawing/2014/main" id="{80307745-655E-41A7-9F85-30670B8B607B}"/>
              </a:ext>
            </a:extLst>
          </p:cNvPr>
          <p:cNvSpPr txBox="1"/>
          <p:nvPr/>
        </p:nvSpPr>
        <p:spPr>
          <a:xfrm>
            <a:off x="4840287" y="4792128"/>
            <a:ext cx="368568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•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distributes over +, just like algebra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…but + distributes over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•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, also (!!)</a:t>
            </a:r>
          </a:p>
        </p:txBody>
      </p:sp>
      <p:sp>
        <p:nvSpPr>
          <p:cNvPr id="11" name="There is a complement element,…">
            <a:extLst>
              <a:ext uri="{FF2B5EF4-FFF2-40B4-BE49-F238E27FC236}">
                <a16:creationId xmlns:a16="http://schemas.microsoft.com/office/drawing/2014/main" id="{916B2295-EDC3-4CC2-8577-16877A01F070}"/>
              </a:ext>
            </a:extLst>
          </p:cNvPr>
          <p:cNvSpPr txBox="1"/>
          <p:nvPr/>
        </p:nvSpPr>
        <p:spPr>
          <a:xfrm>
            <a:off x="4826000" y="5811303"/>
            <a:ext cx="4391651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There is a complement element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;</a:t>
            </a: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AND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/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ORing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with it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give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the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identity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elm.</a:t>
            </a: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Garamond"/>
              <a:cs typeface="Arial"/>
              <a:sym typeface="Arial"/>
            </a:endParaRP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F8E492D6-EF87-4A7B-959C-D27EF7A8AC72}"/>
              </a:ext>
            </a:extLst>
          </p:cNvPr>
          <p:cNvSpPr/>
          <p:nvPr/>
        </p:nvSpPr>
        <p:spPr>
          <a:xfrm>
            <a:off x="4652962" y="958315"/>
            <a:ext cx="1588" cy="5276851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9B6F38C5-9D40-46EF-AEE1-C91B2AE54D78}"/>
              </a:ext>
            </a:extLst>
          </p:cNvPr>
          <p:cNvSpPr/>
          <p:nvPr/>
        </p:nvSpPr>
        <p:spPr>
          <a:xfrm>
            <a:off x="514350" y="18362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A3F3628B-AADE-45DA-B2E5-07F291EE670D}"/>
              </a:ext>
            </a:extLst>
          </p:cNvPr>
          <p:cNvSpPr/>
          <p:nvPr/>
        </p:nvSpPr>
        <p:spPr>
          <a:xfrm>
            <a:off x="482600" y="2839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B8257988-A318-480C-8D43-A05820001AE9}"/>
              </a:ext>
            </a:extLst>
          </p:cNvPr>
          <p:cNvSpPr/>
          <p:nvPr/>
        </p:nvSpPr>
        <p:spPr>
          <a:xfrm>
            <a:off x="482600" y="37539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DEDA668C-0CB9-44DA-9E59-2DE4C90E1246}"/>
              </a:ext>
            </a:extLst>
          </p:cNvPr>
          <p:cNvSpPr/>
          <p:nvPr/>
        </p:nvSpPr>
        <p:spPr>
          <a:xfrm>
            <a:off x="482600" y="4744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39F455E-B447-4D9E-9740-5F5645B199BC}"/>
              </a:ext>
            </a:extLst>
          </p:cNvPr>
          <p:cNvSpPr/>
          <p:nvPr/>
        </p:nvSpPr>
        <p:spPr>
          <a:xfrm>
            <a:off x="558800" y="57351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Formal version">
            <a:extLst>
              <a:ext uri="{FF2B5EF4-FFF2-40B4-BE49-F238E27FC236}">
                <a16:creationId xmlns:a16="http://schemas.microsoft.com/office/drawing/2014/main" id="{81AED5DE-6FD1-442E-AC03-C43A23D8E85B}"/>
              </a:ext>
            </a:extLst>
          </p:cNvPr>
          <p:cNvSpPr txBox="1"/>
          <p:nvPr/>
        </p:nvSpPr>
        <p:spPr>
          <a:xfrm>
            <a:off x="531812" y="887412"/>
            <a:ext cx="1600503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Formal version</a:t>
            </a:r>
          </a:p>
        </p:txBody>
      </p:sp>
      <p:sp>
        <p:nvSpPr>
          <p:cNvPr id="19" name="Math formality...">
            <a:extLst>
              <a:ext uri="{FF2B5EF4-FFF2-40B4-BE49-F238E27FC236}">
                <a16:creationId xmlns:a16="http://schemas.microsoft.com/office/drawing/2014/main" id="{28FA0574-F5FA-4251-826B-4C1FABCC159A}"/>
              </a:ext>
            </a:extLst>
          </p:cNvPr>
          <p:cNvSpPr txBox="1"/>
          <p:nvPr/>
        </p:nvSpPr>
        <p:spPr>
          <a:xfrm>
            <a:off x="4916487" y="1366303"/>
            <a:ext cx="1799082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Math formality...</a:t>
            </a:r>
          </a:p>
        </p:txBody>
      </p:sp>
      <p:sp>
        <p:nvSpPr>
          <p:cNvPr id="20" name="Rectangle">
            <a:extLst>
              <a:ext uri="{FF2B5EF4-FFF2-40B4-BE49-F238E27FC236}">
                <a16:creationId xmlns:a16="http://schemas.microsoft.com/office/drawing/2014/main" id="{F12CD67A-0B13-4B29-AB9E-584520DA0CBF}"/>
              </a:ext>
            </a:extLst>
          </p:cNvPr>
          <p:cNvSpPr/>
          <p:nvPr/>
        </p:nvSpPr>
        <p:spPr>
          <a:xfrm>
            <a:off x="1071564" y="3183991"/>
            <a:ext cx="2236786" cy="541902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1" name="Rectangle">
            <a:extLst>
              <a:ext uri="{FF2B5EF4-FFF2-40B4-BE49-F238E27FC236}">
                <a16:creationId xmlns:a16="http://schemas.microsoft.com/office/drawing/2014/main" id="{2ABE4F09-5878-4535-83E8-7B8AB778A294}"/>
              </a:ext>
            </a:extLst>
          </p:cNvPr>
          <p:cNvSpPr/>
          <p:nvPr/>
        </p:nvSpPr>
        <p:spPr>
          <a:xfrm>
            <a:off x="1071564" y="4133315"/>
            <a:ext cx="2236786" cy="547688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2" name="Rectangle">
            <a:extLst>
              <a:ext uri="{FF2B5EF4-FFF2-40B4-BE49-F238E27FC236}">
                <a16:creationId xmlns:a16="http://schemas.microsoft.com/office/drawing/2014/main" id="{047FBA3A-0A0E-4496-8F2E-AF1E4F3747C4}"/>
              </a:ext>
            </a:extLst>
          </p:cNvPr>
          <p:cNvSpPr/>
          <p:nvPr/>
        </p:nvSpPr>
        <p:spPr>
          <a:xfrm>
            <a:off x="1102212" y="5032476"/>
            <a:ext cx="3088788" cy="588327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3" name="Rectangle">
            <a:extLst>
              <a:ext uri="{FF2B5EF4-FFF2-40B4-BE49-F238E27FC236}">
                <a16:creationId xmlns:a16="http://schemas.microsoft.com/office/drawing/2014/main" id="{6654C6CC-CE80-442D-BF99-EB3EAA9BE83A}"/>
              </a:ext>
            </a:extLst>
          </p:cNvPr>
          <p:cNvSpPr/>
          <p:nvPr/>
        </p:nvSpPr>
        <p:spPr>
          <a:xfrm>
            <a:off x="1077976" y="5999496"/>
            <a:ext cx="3063388" cy="389417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42379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 advAuto="0"/>
      <p:bldP spid="21" grpId="0" animBg="1" advAuto="0"/>
      <p:bldP spid="22" grpId="0" animBg="1" advAuto="0"/>
      <p:bldP spid="23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F1FE76-565A-47E1-ABA2-F18DBF442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Algebra: Duality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38FC84-B361-4C07-8128-8F65774A0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Observation </a:t>
            </a:r>
          </a:p>
          <a:p>
            <a:pPr lvl="1"/>
            <a:r>
              <a:rPr lang="en-US" sz="2000"/>
              <a:t>All the axioms come in “</a:t>
            </a:r>
            <a:r>
              <a:rPr lang="en-US" sz="2000">
                <a:solidFill>
                  <a:srgbClr val="0000CC"/>
                </a:solidFill>
              </a:rPr>
              <a:t>dual</a:t>
            </a:r>
            <a:r>
              <a:rPr lang="en-US" sz="2000"/>
              <a:t>” form </a:t>
            </a:r>
          </a:p>
          <a:p>
            <a:pPr lvl="1"/>
            <a:r>
              <a:rPr lang="en-US" sz="2000"/>
              <a:t>Anything true for an expression also true for its dual</a:t>
            </a:r>
          </a:p>
          <a:p>
            <a:pPr lvl="1"/>
            <a:r>
              <a:rPr lang="en-US" sz="2000"/>
              <a:t>So any derivation you could make that is true, can be flipped into dual form, and it stays true</a:t>
            </a:r>
          </a:p>
          <a:p>
            <a:pPr>
              <a:spcBef>
                <a:spcPts val="1200"/>
              </a:spcBef>
            </a:pPr>
            <a:r>
              <a:rPr lang="en-US"/>
              <a:t>Duality — More formally</a:t>
            </a:r>
          </a:p>
          <a:p>
            <a:pPr lvl="1"/>
            <a:r>
              <a:rPr lang="en-US"/>
              <a:t>A dual of a Boolean expression is derived by replacing </a:t>
            </a:r>
          </a:p>
          <a:p>
            <a:pPr lvl="2"/>
            <a:r>
              <a:rPr lang="en-US" sz="1800"/>
              <a:t>Every </a:t>
            </a:r>
            <a:r>
              <a:rPr lang="en-US" sz="1800">
                <a:solidFill>
                  <a:srgbClr val="0000CC"/>
                </a:solidFill>
              </a:rPr>
              <a:t>AND</a:t>
            </a:r>
            <a:r>
              <a:rPr lang="en-US" sz="1800"/>
              <a:t> operation with... an </a:t>
            </a:r>
            <a:r>
              <a:rPr lang="en-US" sz="1800">
                <a:solidFill>
                  <a:srgbClr val="0000CC"/>
                </a:solidFill>
              </a:rPr>
              <a:t>OR</a:t>
            </a:r>
            <a:r>
              <a:rPr lang="en-US" sz="1800"/>
              <a:t> operation</a:t>
            </a:r>
          </a:p>
          <a:p>
            <a:pPr lvl="2"/>
            <a:r>
              <a:rPr lang="en-US" sz="1800"/>
              <a:t>Every </a:t>
            </a:r>
            <a:r>
              <a:rPr lang="en-US" sz="1800">
                <a:solidFill>
                  <a:srgbClr val="FF0000"/>
                </a:solidFill>
              </a:rPr>
              <a:t>OR</a:t>
            </a:r>
            <a:r>
              <a:rPr lang="en-US" sz="1800"/>
              <a:t> operation with... an </a:t>
            </a:r>
            <a:r>
              <a:rPr lang="en-US" sz="1800">
                <a:solidFill>
                  <a:srgbClr val="FF0000"/>
                </a:solidFill>
              </a:rPr>
              <a:t>AND</a:t>
            </a:r>
          </a:p>
          <a:p>
            <a:pPr lvl="2"/>
            <a:r>
              <a:rPr lang="en-US" sz="1800"/>
              <a:t>Every </a:t>
            </a:r>
            <a:r>
              <a:rPr lang="en-US" sz="1800">
                <a:solidFill>
                  <a:srgbClr val="0000CC"/>
                </a:solidFill>
              </a:rPr>
              <a:t>constant 1</a:t>
            </a:r>
            <a:r>
              <a:rPr lang="en-US" sz="1800"/>
              <a:t> with... a </a:t>
            </a:r>
            <a:r>
              <a:rPr lang="en-US" sz="1800">
                <a:solidFill>
                  <a:srgbClr val="0000CC"/>
                </a:solidFill>
              </a:rPr>
              <a:t>constant 0</a:t>
            </a:r>
          </a:p>
          <a:p>
            <a:pPr lvl="2"/>
            <a:r>
              <a:rPr lang="en-US" sz="1800"/>
              <a:t>Every </a:t>
            </a:r>
            <a:r>
              <a:rPr lang="en-US" sz="1800">
                <a:solidFill>
                  <a:srgbClr val="FF0000"/>
                </a:solidFill>
              </a:rPr>
              <a:t>constant 0</a:t>
            </a:r>
            <a:r>
              <a:rPr lang="en-US" sz="1800"/>
              <a:t> with... </a:t>
            </a:r>
            <a:r>
              <a:rPr lang="en-US" sz="1800">
                <a:solidFill>
                  <a:srgbClr val="FF0000"/>
                </a:solidFill>
              </a:rPr>
              <a:t>a constant 1</a:t>
            </a:r>
          </a:p>
          <a:p>
            <a:pPr lvl="2"/>
            <a:r>
              <a:rPr lang="en-US" sz="1800"/>
              <a:t>But don’t change any of the literals or play with the complements!</a:t>
            </a:r>
          </a:p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94B0B0-624A-4346-B884-E58E8977C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F944B5FE-0C2D-4E2D-A9B1-761025061429}"/>
              </a:ext>
            </a:extLst>
          </p:cNvPr>
          <p:cNvSpPr/>
          <p:nvPr/>
        </p:nvSpPr>
        <p:spPr>
          <a:xfrm>
            <a:off x="985837" y="5486400"/>
            <a:ext cx="7172326" cy="941388"/>
          </a:xfrm>
          <a:prstGeom prst="rect">
            <a:avLst/>
          </a:prstGeom>
          <a:solidFill>
            <a:srgbClr val="FDFDC5"/>
          </a:solidFill>
          <a:ln w="12700">
            <a:miter lim="400000"/>
          </a:ln>
          <a:effectLst>
            <a:outerShdw blurRad="63500" dist="101600" dir="2700000" rotWithShape="0">
              <a:srgbClr val="9E9286">
                <a:alpha val="75000"/>
              </a:srgbClr>
            </a:outerShdw>
          </a:effectLst>
        </p:spPr>
        <p:txBody>
          <a:bodyPr lIns="12700" tIns="12700" rIns="12700" bIns="12700" anchor="ctr"/>
          <a:lstStyle/>
          <a:p>
            <a:pPr marL="38100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 b="1">
                <a:solidFill>
                  <a:srgbClr val="2F2F2F"/>
                </a:solidFill>
                <a:uFill>
                  <a:solidFill>
                    <a:srgbClr val="2F2F2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2F2F2F"/>
              </a:solidFill>
              <a:effectLst/>
              <a:uLnTx/>
              <a:uFill>
                <a:solidFill>
                  <a:srgbClr val="2F2F2F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7" name="➙  a + (b • c) = (a + b) • (a + c)">
            <a:extLst>
              <a:ext uri="{FF2B5EF4-FFF2-40B4-BE49-F238E27FC236}">
                <a16:creationId xmlns:a16="http://schemas.microsoft.com/office/drawing/2014/main" id="{8FBE5245-DB2A-45B3-A891-5D293231B373}"/>
              </a:ext>
            </a:extLst>
          </p:cNvPr>
          <p:cNvSpPr txBox="1"/>
          <p:nvPr/>
        </p:nvSpPr>
        <p:spPr>
          <a:xfrm>
            <a:off x="2954337" y="5980113"/>
            <a:ext cx="332012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➙ 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+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•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=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+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•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+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</a:t>
            </a:r>
          </a:p>
        </p:txBody>
      </p:sp>
      <p:sp>
        <p:nvSpPr>
          <p:cNvPr id="8" name="a • (b + c) = (a • b) + (a • c)">
            <a:extLst>
              <a:ext uri="{FF2B5EF4-FFF2-40B4-BE49-F238E27FC236}">
                <a16:creationId xmlns:a16="http://schemas.microsoft.com/office/drawing/2014/main" id="{82D2FEE6-04C7-48AA-AC63-C21CA74F1876}"/>
              </a:ext>
            </a:extLst>
          </p:cNvPr>
          <p:cNvSpPr txBox="1"/>
          <p:nvPr/>
        </p:nvSpPr>
        <p:spPr>
          <a:xfrm>
            <a:off x="3241917" y="5602852"/>
            <a:ext cx="299195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•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+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=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•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+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•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</a:t>
            </a:r>
          </a:p>
        </p:txBody>
      </p:sp>
      <p:sp>
        <p:nvSpPr>
          <p:cNvPr id="9" name="Example">
            <a:extLst>
              <a:ext uri="{FF2B5EF4-FFF2-40B4-BE49-F238E27FC236}">
                <a16:creationId xmlns:a16="http://schemas.microsoft.com/office/drawing/2014/main" id="{F7CE0B71-F2DD-489F-B409-1A8AF5BC9788}"/>
              </a:ext>
            </a:extLst>
          </p:cNvPr>
          <p:cNvSpPr txBox="1"/>
          <p:nvPr/>
        </p:nvSpPr>
        <p:spPr>
          <a:xfrm>
            <a:off x="1147762" y="5565775"/>
            <a:ext cx="10942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3932557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0CEF-66E0-41CF-9A99-2D4910369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Algebra: Useful Laws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BD672-D4BB-4425-95C4-CF9E9A6B27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Operations with 0 and 1:…">
            <a:extLst>
              <a:ext uri="{FF2B5EF4-FFF2-40B4-BE49-F238E27FC236}">
                <a16:creationId xmlns:a16="http://schemas.microsoft.com/office/drawing/2014/main" id="{06CBC9BD-BD19-4112-A82D-A9F5C9ECB3CA}"/>
              </a:ext>
            </a:extLst>
          </p:cNvPr>
          <p:cNvSpPr txBox="1"/>
          <p:nvPr/>
        </p:nvSpPr>
        <p:spPr>
          <a:xfrm>
            <a:off x="346504" y="1596133"/>
            <a:ext cx="2910477" cy="42370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Operations with 0 and 1: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Idempotent Law: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Involution Law: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Laws of Complementarity: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lang="en-US" sz="9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Commutative Law:</a:t>
            </a:r>
          </a:p>
        </p:txBody>
      </p:sp>
      <p:sp>
        <p:nvSpPr>
          <p:cNvPr id="6" name="1.  X + 0 = X…">
            <a:extLst>
              <a:ext uri="{FF2B5EF4-FFF2-40B4-BE49-F238E27FC236}">
                <a16:creationId xmlns:a16="http://schemas.microsoft.com/office/drawing/2014/main" id="{FE12F4D5-DDE4-40A5-A55E-8E9BF75B2B46}"/>
              </a:ext>
            </a:extLst>
          </p:cNvPr>
          <p:cNvSpPr txBox="1"/>
          <p:nvPr/>
        </p:nvSpPr>
        <p:spPr>
          <a:xfrm>
            <a:off x="589391" y="1881884"/>
            <a:ext cx="134171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1.  X + 0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2.  X + 1 = 1</a:t>
            </a:r>
          </a:p>
        </p:txBody>
      </p:sp>
      <p:sp>
        <p:nvSpPr>
          <p:cNvPr id="7" name="3.  X + X = X">
            <a:extLst>
              <a:ext uri="{FF2B5EF4-FFF2-40B4-BE49-F238E27FC236}">
                <a16:creationId xmlns:a16="http://schemas.microsoft.com/office/drawing/2014/main" id="{0DDBF5F2-6CD8-415F-8677-A53DF87259BC}"/>
              </a:ext>
            </a:extLst>
          </p:cNvPr>
          <p:cNvSpPr txBox="1"/>
          <p:nvPr/>
        </p:nvSpPr>
        <p:spPr>
          <a:xfrm>
            <a:off x="603679" y="2869309"/>
            <a:ext cx="135293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3.  X + X = X</a:t>
            </a:r>
          </a:p>
        </p:txBody>
      </p:sp>
      <p:sp>
        <p:nvSpPr>
          <p:cNvPr id="8" name="4.  (X')' = X">
            <a:extLst>
              <a:ext uri="{FF2B5EF4-FFF2-40B4-BE49-F238E27FC236}">
                <a16:creationId xmlns:a16="http://schemas.microsoft.com/office/drawing/2014/main" id="{8D0B4CB1-FE7D-4EE9-931E-08E271D16B7E}"/>
              </a:ext>
            </a:extLst>
          </p:cNvPr>
          <p:cNvSpPr txBox="1"/>
          <p:nvPr/>
        </p:nvSpPr>
        <p:spPr>
          <a:xfrm>
            <a:off x="589391" y="3791646"/>
            <a:ext cx="124072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4. 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    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 = X</a:t>
            </a:r>
          </a:p>
        </p:txBody>
      </p:sp>
      <p:sp>
        <p:nvSpPr>
          <p:cNvPr id="9" name="5.  X + X' = 1">
            <a:extLst>
              <a:ext uri="{FF2B5EF4-FFF2-40B4-BE49-F238E27FC236}">
                <a16:creationId xmlns:a16="http://schemas.microsoft.com/office/drawing/2014/main" id="{A94DE31D-BB1F-44E9-9F98-DD39E1DEC65D}"/>
              </a:ext>
            </a:extLst>
          </p:cNvPr>
          <p:cNvSpPr txBox="1"/>
          <p:nvPr/>
        </p:nvSpPr>
        <p:spPr>
          <a:xfrm>
            <a:off x="589391" y="4724220"/>
            <a:ext cx="138499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5.  X +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 = 1</a:t>
            </a:r>
          </a:p>
        </p:txBody>
      </p:sp>
      <p:sp>
        <p:nvSpPr>
          <p:cNvPr id="10" name="6.  X + Y = Y + X">
            <a:extLst>
              <a:ext uri="{FF2B5EF4-FFF2-40B4-BE49-F238E27FC236}">
                <a16:creationId xmlns:a16="http://schemas.microsoft.com/office/drawing/2014/main" id="{14780C8B-EF83-4FF0-86F3-EEDE90CCB716}"/>
              </a:ext>
            </a:extLst>
          </p:cNvPr>
          <p:cNvSpPr txBox="1"/>
          <p:nvPr/>
        </p:nvSpPr>
        <p:spPr>
          <a:xfrm>
            <a:off x="589391" y="5618859"/>
            <a:ext cx="172162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6.  X + Y = Y + X</a:t>
            </a:r>
          </a:p>
        </p:txBody>
      </p:sp>
      <p:sp>
        <p:nvSpPr>
          <p:cNvPr id="11" name="AND, OR with identities…">
            <a:extLst>
              <a:ext uri="{FF2B5EF4-FFF2-40B4-BE49-F238E27FC236}">
                <a16:creationId xmlns:a16="http://schemas.microsoft.com/office/drawing/2014/main" id="{08858D16-8258-4B3B-8816-978BCC159A95}"/>
              </a:ext>
            </a:extLst>
          </p:cNvPr>
          <p:cNvSpPr txBox="1"/>
          <p:nvPr/>
        </p:nvSpPr>
        <p:spPr>
          <a:xfrm>
            <a:off x="5791629" y="1543746"/>
            <a:ext cx="3235758" cy="445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AND, OR with identities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gives you back the original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variable or the identity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AND, OR with self = self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4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double complement = 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         no complement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AND, OR with complement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gives you an identity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Just an axiom…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8CA56385-E3FA-4837-A62E-147E6C3C7378}"/>
              </a:ext>
            </a:extLst>
          </p:cNvPr>
          <p:cNvSpPr/>
          <p:nvPr/>
        </p:nvSpPr>
        <p:spPr>
          <a:xfrm>
            <a:off x="251254" y="24470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6DC41204-B37F-4806-8740-F912A1923852}"/>
              </a:ext>
            </a:extLst>
          </p:cNvPr>
          <p:cNvSpPr/>
          <p:nvPr/>
        </p:nvSpPr>
        <p:spPr>
          <a:xfrm>
            <a:off x="251254" y="33233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0AF6B363-23C7-4D57-B2B4-C5C5C4A7B84A}"/>
              </a:ext>
            </a:extLst>
          </p:cNvPr>
          <p:cNvSpPr/>
          <p:nvPr/>
        </p:nvSpPr>
        <p:spPr>
          <a:xfrm>
            <a:off x="251254" y="42377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5E86D608-4F87-470B-8356-6BEC98CE487F}"/>
              </a:ext>
            </a:extLst>
          </p:cNvPr>
          <p:cNvSpPr/>
          <p:nvPr/>
        </p:nvSpPr>
        <p:spPr>
          <a:xfrm>
            <a:off x="251254" y="51775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1D.  X • 1 = X…">
            <a:extLst>
              <a:ext uri="{FF2B5EF4-FFF2-40B4-BE49-F238E27FC236}">
                <a16:creationId xmlns:a16="http://schemas.microsoft.com/office/drawing/2014/main" id="{68D2B570-B5D1-4F0F-870A-B8A0D904CC84}"/>
              </a:ext>
            </a:extLst>
          </p:cNvPr>
          <p:cNvSpPr txBox="1"/>
          <p:nvPr/>
        </p:nvSpPr>
        <p:spPr>
          <a:xfrm>
            <a:off x="3145572" y="1857515"/>
            <a:ext cx="1854228" cy="533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/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1D.  X • 1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2D.  X • 0 = 0</a:t>
            </a:r>
          </a:p>
        </p:txBody>
      </p:sp>
      <p:sp>
        <p:nvSpPr>
          <p:cNvPr id="17" name="3D.  X • X = X">
            <a:extLst>
              <a:ext uri="{FF2B5EF4-FFF2-40B4-BE49-F238E27FC236}">
                <a16:creationId xmlns:a16="http://schemas.microsoft.com/office/drawing/2014/main" id="{696C2171-DDA7-498E-9CFB-C55D7AA2165C}"/>
              </a:ext>
            </a:extLst>
          </p:cNvPr>
          <p:cNvSpPr txBox="1"/>
          <p:nvPr/>
        </p:nvSpPr>
        <p:spPr>
          <a:xfrm>
            <a:off x="3145573" y="2883383"/>
            <a:ext cx="1908398" cy="304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3D.  X • X = X</a:t>
            </a:r>
          </a:p>
        </p:txBody>
      </p:sp>
      <p:sp>
        <p:nvSpPr>
          <p:cNvPr id="18" name="5D.  X • X' = 0">
            <a:extLst>
              <a:ext uri="{FF2B5EF4-FFF2-40B4-BE49-F238E27FC236}">
                <a16:creationId xmlns:a16="http://schemas.microsoft.com/office/drawing/2014/main" id="{85515CF4-C321-4D42-B45C-91757414D402}"/>
              </a:ext>
            </a:extLst>
          </p:cNvPr>
          <p:cNvSpPr txBox="1"/>
          <p:nvPr/>
        </p:nvSpPr>
        <p:spPr>
          <a:xfrm>
            <a:off x="3145572" y="4724220"/>
            <a:ext cx="1951489" cy="533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5D.  X • 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= 0</a:t>
            </a:r>
          </a:p>
        </p:txBody>
      </p:sp>
      <p:sp>
        <p:nvSpPr>
          <p:cNvPr id="19" name="6D.  X • Y = Y • X">
            <a:extLst>
              <a:ext uri="{FF2B5EF4-FFF2-40B4-BE49-F238E27FC236}">
                <a16:creationId xmlns:a16="http://schemas.microsoft.com/office/drawing/2014/main" id="{C9DC87E0-E51D-4B04-960F-289D69B88BA8}"/>
              </a:ext>
            </a:extLst>
          </p:cNvPr>
          <p:cNvSpPr txBox="1"/>
          <p:nvPr/>
        </p:nvSpPr>
        <p:spPr>
          <a:xfrm>
            <a:off x="3102846" y="5626862"/>
            <a:ext cx="2258572" cy="304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6D.  X • Y = Y • X</a:t>
            </a:r>
          </a:p>
        </p:txBody>
      </p:sp>
      <p:sp>
        <p:nvSpPr>
          <p:cNvPr id="20" name="Dual">
            <a:extLst>
              <a:ext uri="{FF2B5EF4-FFF2-40B4-BE49-F238E27FC236}">
                <a16:creationId xmlns:a16="http://schemas.microsoft.com/office/drawing/2014/main" id="{488CE8F6-E099-47C9-A8EA-61AE6A05AF5B}"/>
              </a:ext>
            </a:extLst>
          </p:cNvPr>
          <p:cNvSpPr txBox="1"/>
          <p:nvPr/>
        </p:nvSpPr>
        <p:spPr>
          <a:xfrm>
            <a:off x="3640934" y="1123916"/>
            <a:ext cx="10033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/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Helvetica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Dual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63316899-2CB4-4915-B4F9-AB3B2CCDB1AC}"/>
              </a:ext>
            </a:extLst>
          </p:cNvPr>
          <p:cNvSpPr/>
          <p:nvPr/>
        </p:nvSpPr>
        <p:spPr>
          <a:xfrm>
            <a:off x="4010717" y="1443038"/>
            <a:ext cx="1644" cy="317608"/>
          </a:xfrm>
          <a:prstGeom prst="line">
            <a:avLst/>
          </a:prstGeom>
          <a:ln w="25400">
            <a:solidFill>
              <a:srgbClr val="DA273E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/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0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DA273E"/>
                  </a:solidFill>
                  <a:effectLst/>
                  <a:uLnTx/>
                  <a:uFill>
                    <a:solidFill>
                      <a:srgbClr val="DA273E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/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/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62B6B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62B6B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  <a:cs typeface="+mn-cs"/>
                                </a:rPr>
                                <m:t>𝑿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  <a:blipFill>
                <a:blip r:embed="rId4"/>
                <a:stretch>
                  <a:fillRect r="-12381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319290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>
            <a:extLst>
              <a:ext uri="{FF2B5EF4-FFF2-40B4-BE49-F238E27FC236}">
                <a16:creationId xmlns:a16="http://schemas.microsoft.com/office/drawing/2014/main" id="{34801726-4190-45F5-9E56-DC129AC70C38}"/>
              </a:ext>
            </a:extLst>
          </p:cNvPr>
          <p:cNvSpPr/>
          <p:nvPr/>
        </p:nvSpPr>
        <p:spPr>
          <a:xfrm>
            <a:off x="388937" y="3160253"/>
            <a:ext cx="8710613" cy="2078038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5" name="Distributive Laws:…">
            <a:extLst>
              <a:ext uri="{FF2B5EF4-FFF2-40B4-BE49-F238E27FC236}">
                <a16:creationId xmlns:a16="http://schemas.microsoft.com/office/drawing/2014/main" id="{9FA4BA5A-3DC1-4DA1-B0BF-0B6B17118299}"/>
              </a:ext>
            </a:extLst>
          </p:cNvPr>
          <p:cNvSpPr txBox="1"/>
          <p:nvPr/>
        </p:nvSpPr>
        <p:spPr>
          <a:xfrm>
            <a:off x="341312" y="2033128"/>
            <a:ext cx="2753574" cy="1620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Distributive Laws: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Simplification Theorems:</a:t>
            </a:r>
          </a:p>
        </p:txBody>
      </p:sp>
      <p:sp>
        <p:nvSpPr>
          <p:cNvPr id="8" name="9.   X • Y  +  X • Y' = X…">
            <a:extLst>
              <a:ext uri="{FF2B5EF4-FFF2-40B4-BE49-F238E27FC236}">
                <a16:creationId xmlns:a16="http://schemas.microsoft.com/office/drawing/2014/main" id="{E6CE9AA2-3AB4-42BC-ABE3-B412AB0073B2}"/>
              </a:ext>
            </a:extLst>
          </p:cNvPr>
          <p:cNvSpPr txBox="1"/>
          <p:nvPr/>
        </p:nvSpPr>
        <p:spPr>
          <a:xfrm>
            <a:off x="457200" y="3579353"/>
            <a:ext cx="2319546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9.   X • Y  +  X •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10.  X + X • Y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11.  (X +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) • Y = X • Y</a:t>
            </a:r>
          </a:p>
        </p:txBody>
      </p:sp>
      <p:sp>
        <p:nvSpPr>
          <p:cNvPr id="9" name="9D.   (X + Y)  •  (X + Y') = X…">
            <a:extLst>
              <a:ext uri="{FF2B5EF4-FFF2-40B4-BE49-F238E27FC236}">
                <a16:creationId xmlns:a16="http://schemas.microsoft.com/office/drawing/2014/main" id="{AC35306F-4C4D-476E-9EEB-64F438C4A0F2}"/>
              </a:ext>
            </a:extLst>
          </p:cNvPr>
          <p:cNvSpPr txBox="1"/>
          <p:nvPr/>
        </p:nvSpPr>
        <p:spPr>
          <a:xfrm>
            <a:off x="3810000" y="3579353"/>
            <a:ext cx="2835713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9D.   (X + Y)  •  (X +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)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10D.  X • (X + Y)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11D.  (X •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) + Y = X + 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/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/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/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DA273E"/>
                  </a:solidFill>
                  <a:effectLst/>
                  <a:uLnTx/>
                  <a:uFill>
                    <a:solidFill>
                      <a:srgbClr val="DA273E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/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DA273E"/>
                  </a:solidFill>
                  <a:effectLst/>
                  <a:uLnTx/>
                  <a:uFill>
                    <a:solidFill>
                      <a:srgbClr val="DA273E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">
            <a:extLst>
              <a:ext uri="{FF2B5EF4-FFF2-40B4-BE49-F238E27FC236}">
                <a16:creationId xmlns:a16="http://schemas.microsoft.com/office/drawing/2014/main" id="{EC764908-372D-4319-8F1C-AB1BCC77B1FA}"/>
              </a:ext>
            </a:extLst>
          </p:cNvPr>
          <p:cNvSpPr/>
          <p:nvPr/>
        </p:nvSpPr>
        <p:spPr>
          <a:xfrm>
            <a:off x="4343400" y="3424571"/>
            <a:ext cx="2476501" cy="1447801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94D0E456-BFC9-4ABE-8606-5000B778D5DD}"/>
              </a:ext>
            </a:extLst>
          </p:cNvPr>
          <p:cNvSpPr/>
          <p:nvPr/>
        </p:nvSpPr>
        <p:spPr>
          <a:xfrm>
            <a:off x="838200" y="3581400"/>
            <a:ext cx="2476501" cy="1447801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C56383-2152-4C50-9EEE-F80B40702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Useful Laws (continued)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A4E62D-29B3-4D2D-8953-2E41DC0EA3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8.  X • (Y+ Z) = (X • Y) + (X • Z)">
            <a:extLst>
              <a:ext uri="{FF2B5EF4-FFF2-40B4-BE49-F238E27FC236}">
                <a16:creationId xmlns:a16="http://schemas.microsoft.com/office/drawing/2014/main" id="{912A42D4-4623-4D20-AA54-B9B985AC5013}"/>
              </a:ext>
            </a:extLst>
          </p:cNvPr>
          <p:cNvSpPr txBox="1"/>
          <p:nvPr/>
        </p:nvSpPr>
        <p:spPr>
          <a:xfrm>
            <a:off x="304800" y="2566528"/>
            <a:ext cx="3332644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8.  X • (Y+ Z) = (X • Y) + (X • Z)</a:t>
            </a:r>
          </a:p>
        </p:txBody>
      </p:sp>
      <p:sp>
        <p:nvSpPr>
          <p:cNvPr id="7" name="8D.  X + (Y• Z) = (X + Y) • (X + Z)">
            <a:extLst>
              <a:ext uri="{FF2B5EF4-FFF2-40B4-BE49-F238E27FC236}">
                <a16:creationId xmlns:a16="http://schemas.microsoft.com/office/drawing/2014/main" id="{2FD0B12D-2D23-410C-B17D-6F78B35C86C5}"/>
              </a:ext>
            </a:extLst>
          </p:cNvPr>
          <p:cNvSpPr txBox="1"/>
          <p:nvPr/>
        </p:nvSpPr>
        <p:spPr>
          <a:xfrm>
            <a:off x="3810000" y="2579228"/>
            <a:ext cx="3579506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8D.  X + (Y• Z) = (X + Y) • (X + Z)</a:t>
            </a:r>
          </a:p>
        </p:txBody>
      </p:sp>
      <p:sp>
        <p:nvSpPr>
          <p:cNvPr id="10" name="Associative Laws:">
            <a:extLst>
              <a:ext uri="{FF2B5EF4-FFF2-40B4-BE49-F238E27FC236}">
                <a16:creationId xmlns:a16="http://schemas.microsoft.com/office/drawing/2014/main" id="{C3CC51CE-AEF2-4A56-80AD-2FA155598EA8}"/>
              </a:ext>
            </a:extLst>
          </p:cNvPr>
          <p:cNvSpPr txBox="1"/>
          <p:nvPr/>
        </p:nvSpPr>
        <p:spPr>
          <a:xfrm>
            <a:off x="379412" y="1182228"/>
            <a:ext cx="1984518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Associative Laws:</a:t>
            </a:r>
          </a:p>
        </p:txBody>
      </p:sp>
      <p:sp>
        <p:nvSpPr>
          <p:cNvPr id="11" name="7.  (X + Y) + Z = X + (Y + Z)…">
            <a:extLst>
              <a:ext uri="{FF2B5EF4-FFF2-40B4-BE49-F238E27FC236}">
                <a16:creationId xmlns:a16="http://schemas.microsoft.com/office/drawing/2014/main" id="{EB9A9FB7-CC9C-499B-91DE-24B2AD340BD2}"/>
              </a:ext>
            </a:extLst>
          </p:cNvPr>
          <p:cNvSpPr txBox="1"/>
          <p:nvPr/>
        </p:nvSpPr>
        <p:spPr>
          <a:xfrm>
            <a:off x="304800" y="1461628"/>
            <a:ext cx="3015249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7.  (X + Y) + Z = X + (Y + Z)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                     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= X + Y + Z</a:t>
            </a:r>
          </a:p>
        </p:txBody>
      </p:sp>
      <p:sp>
        <p:nvSpPr>
          <p:cNvPr id="12" name="7D.  (X • Y) • Z = X • (Y • Z)…">
            <a:extLst>
              <a:ext uri="{FF2B5EF4-FFF2-40B4-BE49-F238E27FC236}">
                <a16:creationId xmlns:a16="http://schemas.microsoft.com/office/drawing/2014/main" id="{5EA6AAB7-0954-41A2-9F0D-C6F0B902E6D4}"/>
              </a:ext>
            </a:extLst>
          </p:cNvPr>
          <p:cNvSpPr txBox="1"/>
          <p:nvPr/>
        </p:nvSpPr>
        <p:spPr>
          <a:xfrm>
            <a:off x="3810000" y="1423528"/>
            <a:ext cx="2901435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7D.  (X • Y) • Z = X • (Y • Z)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                     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= X • Y • Z</a:t>
            </a:r>
          </a:p>
        </p:txBody>
      </p:sp>
      <p:sp>
        <p:nvSpPr>
          <p:cNvPr id="13" name="Paren order…">
            <a:extLst>
              <a:ext uri="{FF2B5EF4-FFF2-40B4-BE49-F238E27FC236}">
                <a16:creationId xmlns:a16="http://schemas.microsoft.com/office/drawing/2014/main" id="{841432FA-63BD-40D3-A999-C935BD2EAA63}"/>
              </a:ext>
            </a:extLst>
          </p:cNvPr>
          <p:cNvSpPr txBox="1"/>
          <p:nvPr/>
        </p:nvSpPr>
        <p:spPr>
          <a:xfrm>
            <a:off x="7086600" y="1347328"/>
            <a:ext cx="2070631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Paren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thesis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 order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d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oes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n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o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t matter</a:t>
            </a:r>
          </a:p>
        </p:txBody>
      </p:sp>
      <p:sp>
        <p:nvSpPr>
          <p:cNvPr id="14" name="Axiom">
            <a:extLst>
              <a:ext uri="{FF2B5EF4-FFF2-40B4-BE49-F238E27FC236}">
                <a16:creationId xmlns:a16="http://schemas.microsoft.com/office/drawing/2014/main" id="{15F3C08C-3E8B-4131-88F7-FC1E08CECF34}"/>
              </a:ext>
            </a:extLst>
          </p:cNvPr>
          <p:cNvSpPr txBox="1"/>
          <p:nvPr/>
        </p:nvSpPr>
        <p:spPr>
          <a:xfrm>
            <a:off x="7391400" y="2544303"/>
            <a:ext cx="86498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Axiom</a:t>
            </a:r>
          </a:p>
        </p:txBody>
      </p:sp>
      <p:sp>
        <p:nvSpPr>
          <p:cNvPr id="15" name="Useful for…">
            <a:extLst>
              <a:ext uri="{FF2B5EF4-FFF2-40B4-BE49-F238E27FC236}">
                <a16:creationId xmlns:a16="http://schemas.microsoft.com/office/drawing/2014/main" id="{07EE658E-1D67-411C-BD51-C92C51C7F0A5}"/>
              </a:ext>
            </a:extLst>
          </p:cNvPr>
          <p:cNvSpPr txBox="1"/>
          <p:nvPr/>
        </p:nvSpPr>
        <p:spPr>
          <a:xfrm>
            <a:off x="7408862" y="3722228"/>
            <a:ext cx="142872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Useful for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simplifying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expressions</a:t>
            </a:r>
          </a:p>
        </p:txBody>
      </p:sp>
      <p:sp>
        <p:nvSpPr>
          <p:cNvPr id="16" name="Actually worth remembering — they show up a lot in real designs…">
            <a:extLst>
              <a:ext uri="{FF2B5EF4-FFF2-40B4-BE49-F238E27FC236}">
                <a16:creationId xmlns:a16="http://schemas.microsoft.com/office/drawing/2014/main" id="{A51AC717-7A5D-49B9-AB97-567BE9D37B17}"/>
              </a:ext>
            </a:extLst>
          </p:cNvPr>
          <p:cNvSpPr txBox="1"/>
          <p:nvPr/>
        </p:nvSpPr>
        <p:spPr>
          <a:xfrm>
            <a:off x="955675" y="5963778"/>
            <a:ext cx="732232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Actually worth remembering — they show up a lot in real designs…</a:t>
            </a: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24AD1DC-ACC2-45EF-86DF-A1EAE2F74F06}"/>
              </a:ext>
            </a:extLst>
          </p:cNvPr>
          <p:cNvSpPr/>
          <p:nvPr/>
        </p:nvSpPr>
        <p:spPr>
          <a:xfrm rot="10800000">
            <a:off x="160327" y="4192742"/>
            <a:ext cx="795348" cy="1939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380"/>
                  <a:pt x="21600" y="10759"/>
                </a:cubicBezTo>
                <a:cubicBezTo>
                  <a:pt x="21600" y="16139"/>
                  <a:pt x="18495" y="21518"/>
                  <a:pt x="15391" y="21518"/>
                </a:cubicBezTo>
                <a:lnTo>
                  <a:pt x="13027" y="21600"/>
                </a:ln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5995571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dvAuto="0"/>
      <p:bldP spid="19" grpId="0" animBg="1" advAuto="0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527E835-2A56-4662-B184-13EDE797CCF2}"/>
                  </a:ext>
                </a:extLst>
              </p:cNvPr>
              <p:cNvSpPr/>
              <p:nvPr/>
            </p:nvSpPr>
            <p:spPr>
              <a:xfrm>
                <a:off x="4745803" y="1944023"/>
                <a:ext cx="46519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𝐘</m:t>
                          </m:r>
                        </m:e>
                      </m:acc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527E835-2A56-4662-B184-13EDE797CC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803" y="1944023"/>
                <a:ext cx="465191" cy="461665"/>
              </a:xfrm>
              <a:prstGeom prst="rect">
                <a:avLst/>
              </a:prstGeom>
              <a:blipFill>
                <a:blip r:embed="rId2"/>
                <a:stretch>
                  <a:fillRect r="-6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">
            <a:extLst>
              <a:ext uri="{FF2B5EF4-FFF2-40B4-BE49-F238E27FC236}">
                <a16:creationId xmlns:a16="http://schemas.microsoft.com/office/drawing/2014/main" id="{11B1B6A0-334B-4313-92A1-A02452680999}"/>
              </a:ext>
            </a:extLst>
          </p:cNvPr>
          <p:cNvGraphicFramePr/>
          <p:nvPr/>
        </p:nvGraphicFramePr>
        <p:xfrm>
          <a:off x="1295400" y="1930401"/>
          <a:ext cx="7365999" cy="1498599"/>
        </p:xfrm>
        <a:graphic>
          <a:graphicData uri="http://schemas.openxmlformats.org/drawingml/2006/table">
            <a:tbl>
              <a:tblPr/>
              <a:tblGrid>
                <a:gridCol w="400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0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5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9533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( Y +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 </a:t>
                      </a: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  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Distributive (5)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533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1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Complement (6)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533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Identity (4)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">
            <a:extLst>
              <a:ext uri="{FF2B5EF4-FFF2-40B4-BE49-F238E27FC236}">
                <a16:creationId xmlns:a16="http://schemas.microsoft.com/office/drawing/2014/main" id="{D4368675-23F1-49CB-866F-98A72861BD0B}"/>
              </a:ext>
            </a:extLst>
          </p:cNvPr>
          <p:cNvSpPr/>
          <p:nvPr/>
        </p:nvSpPr>
        <p:spPr>
          <a:xfrm>
            <a:off x="3124200" y="2001613"/>
            <a:ext cx="2743199" cy="350428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845C9C8A-8A15-489A-A356-2225E21DA6EF}"/>
              </a:ext>
            </a:extLst>
          </p:cNvPr>
          <p:cNvSpPr/>
          <p:nvPr/>
        </p:nvSpPr>
        <p:spPr>
          <a:xfrm>
            <a:off x="3124200" y="25425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58C84535-AD25-4B57-9867-D6F8334FF45E}"/>
              </a:ext>
            </a:extLst>
          </p:cNvPr>
          <p:cNvSpPr/>
          <p:nvPr/>
        </p:nvSpPr>
        <p:spPr>
          <a:xfrm>
            <a:off x="3124200" y="30378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80D4FD-63ED-4894-92E8-8350AECC8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Boolean Algebra: Proving Things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6F610C-96EA-40E4-A574-72B6E6F793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Proving theorems via axioms of Boolean Algebra:">
            <a:extLst>
              <a:ext uri="{FF2B5EF4-FFF2-40B4-BE49-F238E27FC236}">
                <a16:creationId xmlns:a16="http://schemas.microsoft.com/office/drawing/2014/main" id="{0DA2B713-0BC3-4525-BE38-7970B5FB7A9F}"/>
              </a:ext>
            </a:extLst>
          </p:cNvPr>
          <p:cNvSpPr txBox="1"/>
          <p:nvPr/>
        </p:nvSpPr>
        <p:spPr>
          <a:xfrm>
            <a:off x="304801" y="1043941"/>
            <a:ext cx="5367688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Proving theorems via axioms of Boolean Algebra:</a:t>
            </a:r>
          </a:p>
        </p:txBody>
      </p:sp>
      <p:sp>
        <p:nvSpPr>
          <p:cNvPr id="8" name="EX: Prove the theorem:   X • Y  +  X • Y' = X">
            <a:extLst>
              <a:ext uri="{FF2B5EF4-FFF2-40B4-BE49-F238E27FC236}">
                <a16:creationId xmlns:a16="http://schemas.microsoft.com/office/drawing/2014/main" id="{69BDC0C7-9BAE-4D2C-981B-B39FD3E7559E}"/>
              </a:ext>
            </a:extLst>
          </p:cNvPr>
          <p:cNvSpPr txBox="1"/>
          <p:nvPr/>
        </p:nvSpPr>
        <p:spPr>
          <a:xfrm>
            <a:off x="482601" y="1564641"/>
            <a:ext cx="5795176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20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+mn-ea"/>
                <a:cs typeface="+mn-cs"/>
                <a:sym typeface="Helvetica Neue"/>
              </a:rPr>
              <a:t>EX: Prove the theorem:   X • Y  +  X •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+mn-ea"/>
                <a:cs typeface="+mn-cs"/>
                <a:sym typeface="Helvetica Neue"/>
              </a:rPr>
              <a:t>  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+mn-ea"/>
                <a:cs typeface="+mn-cs"/>
                <a:sym typeface="Helvetica Neue"/>
              </a:rPr>
              <a:t> = X</a:t>
            </a:r>
          </a:p>
        </p:txBody>
      </p:sp>
      <p:sp>
        <p:nvSpPr>
          <p:cNvPr id="9" name="EX2: Prove the theorem:       X  +  X • Y  =  X">
            <a:extLst>
              <a:ext uri="{FF2B5EF4-FFF2-40B4-BE49-F238E27FC236}">
                <a16:creationId xmlns:a16="http://schemas.microsoft.com/office/drawing/2014/main" id="{67CE0481-E677-43A1-AAC2-39D620AB5613}"/>
              </a:ext>
            </a:extLst>
          </p:cNvPr>
          <p:cNvSpPr txBox="1"/>
          <p:nvPr/>
        </p:nvSpPr>
        <p:spPr>
          <a:xfrm>
            <a:off x="520701" y="3660141"/>
            <a:ext cx="5548186" cy="367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20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+mn-ea"/>
                <a:cs typeface="+mn-cs"/>
                <a:sym typeface="Helvetica Neue"/>
              </a:rPr>
              <a:t>EX2: Prove the theorem:       X  +  X • Y  =  X</a:t>
            </a:r>
          </a:p>
        </p:txBody>
      </p:sp>
      <p:graphicFrame>
        <p:nvGraphicFramePr>
          <p:cNvPr id="11" name="Table">
            <a:extLst>
              <a:ext uri="{FF2B5EF4-FFF2-40B4-BE49-F238E27FC236}">
                <a16:creationId xmlns:a16="http://schemas.microsoft.com/office/drawing/2014/main" id="{3888C020-842E-4796-980E-C0DFDED9E594}"/>
              </a:ext>
            </a:extLst>
          </p:cNvPr>
          <p:cNvGraphicFramePr/>
          <p:nvPr/>
        </p:nvGraphicFramePr>
        <p:xfrm>
          <a:off x="1308101" y="4053841"/>
          <a:ext cx="7365999" cy="1981200"/>
        </p:xfrm>
        <a:graphic>
          <a:graphicData uri="http://schemas.openxmlformats.org/drawingml/2006/table">
            <a:tbl>
              <a:tblPr/>
              <a:tblGrid>
                <a:gridCol w="400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0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5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1 + X • Y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Identity (4)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( 1 + Y 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Distributive (5)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1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Identity (2)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Identity (4)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Rectangle">
            <a:extLst>
              <a:ext uri="{FF2B5EF4-FFF2-40B4-BE49-F238E27FC236}">
                <a16:creationId xmlns:a16="http://schemas.microsoft.com/office/drawing/2014/main" id="{60BF233C-3DD0-4F09-BC7A-FD4A6F469531}"/>
              </a:ext>
            </a:extLst>
          </p:cNvPr>
          <p:cNvSpPr/>
          <p:nvPr/>
        </p:nvSpPr>
        <p:spPr>
          <a:xfrm>
            <a:off x="3124200" y="41935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3" name="Rectangle">
            <a:extLst>
              <a:ext uri="{FF2B5EF4-FFF2-40B4-BE49-F238E27FC236}">
                <a16:creationId xmlns:a16="http://schemas.microsoft.com/office/drawing/2014/main" id="{9B59D220-19F0-4F66-9F79-8B5E5BDE8717}"/>
              </a:ext>
            </a:extLst>
          </p:cNvPr>
          <p:cNvSpPr/>
          <p:nvPr/>
        </p:nvSpPr>
        <p:spPr>
          <a:xfrm>
            <a:off x="3124200" y="46888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BDC8702D-C1AC-40C3-B7C9-C549AFE9C06C}"/>
              </a:ext>
            </a:extLst>
          </p:cNvPr>
          <p:cNvSpPr/>
          <p:nvPr/>
        </p:nvSpPr>
        <p:spPr>
          <a:xfrm>
            <a:off x="3124200" y="51841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CB661186-4CCB-4FCB-922C-C7F8DE99F90E}"/>
              </a:ext>
            </a:extLst>
          </p:cNvPr>
          <p:cNvSpPr/>
          <p:nvPr/>
        </p:nvSpPr>
        <p:spPr>
          <a:xfrm>
            <a:off x="3124200" y="56794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99D1837-FAE9-4054-A535-92EFD9D2AECD}"/>
                  </a:ext>
                </a:extLst>
              </p:cNvPr>
              <p:cNvSpPr/>
              <p:nvPr/>
            </p:nvSpPr>
            <p:spPr>
              <a:xfrm>
                <a:off x="5257800" y="1492897"/>
                <a:ext cx="46519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99D1837-FAE9-4054-A535-92EFD9D2AE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1492897"/>
                <a:ext cx="465191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96609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Assignment: Required</a:t>
            </a:r>
            <a:r>
              <a:rPr lang="en-US" dirty="0"/>
              <a:t> 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 dirty="0"/>
              <a:t>Why is it important?</a:t>
            </a:r>
          </a:p>
          <a:p>
            <a:r>
              <a:rPr lang="en-US" b="1" dirty="0"/>
              <a:t>Future Computing Architectures</a:t>
            </a:r>
          </a:p>
          <a:p>
            <a:endParaRPr lang="en-US" sz="1800" dirty="0"/>
          </a:p>
          <a:p>
            <a:r>
              <a:rPr lang="en-US" b="1" dirty="0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 dirty="0"/>
              <a:t>Watch </a:t>
            </a:r>
            <a:r>
              <a:rPr lang="en-US" dirty="0"/>
              <a:t>Prof. </a:t>
            </a:r>
            <a:r>
              <a:rPr lang="en-US" dirty="0" err="1"/>
              <a:t>Mutlu’s</a:t>
            </a:r>
            <a:r>
              <a:rPr lang="en-US" dirty="0"/>
              <a:t> inaugural lecture at ETH and understand it</a:t>
            </a:r>
          </a:p>
          <a:p>
            <a:pPr lvl="1"/>
            <a:r>
              <a:rPr lang="en-US" dirty="0">
                <a:hlinkClick r:id="rId2"/>
              </a:rPr>
              <a:t>https://www.youtube.com/watch?v=kgiZlSOcGFM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summary </a:t>
            </a:r>
            <a:r>
              <a:rPr lang="en-US" dirty="0"/>
              <a:t>of the lecture and email us</a:t>
            </a:r>
          </a:p>
          <a:p>
            <a:pPr lvl="2"/>
            <a:r>
              <a:rPr lang="en-US" dirty="0"/>
              <a:t>What are your key takeaways?</a:t>
            </a:r>
          </a:p>
          <a:p>
            <a:pPr lvl="2"/>
            <a:r>
              <a:rPr lang="en-US" dirty="0"/>
              <a:t>What did you learn?</a:t>
            </a:r>
          </a:p>
          <a:p>
            <a:pPr lvl="2"/>
            <a:r>
              <a:rPr lang="en-US" dirty="0"/>
              <a:t>What did you like or dislike?</a:t>
            </a:r>
          </a:p>
          <a:p>
            <a:pPr lvl="2"/>
            <a:r>
              <a:rPr lang="en-US" dirty="0"/>
              <a:t>Submit your summary to </a:t>
            </a:r>
            <a:r>
              <a:rPr lang="en-US" dirty="0">
                <a:hlinkClick r:id="rId3"/>
              </a:rPr>
              <a:t>Moodle</a:t>
            </a:r>
            <a:r>
              <a:rPr lang="en-US" dirty="0"/>
              <a:t> – Deadline: April 1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01505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96614-9F41-402E-95E6-E8B68962A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9067800" cy="1066800"/>
          </a:xfrm>
        </p:spPr>
        <p:txBody>
          <a:bodyPr/>
          <a:lstStyle/>
          <a:p>
            <a:r>
              <a:rPr lang="en-US" err="1"/>
              <a:t>DeMorgan’s</a:t>
            </a:r>
            <a:r>
              <a:rPr lang="en-US"/>
              <a:t> Law: Enabling Transformations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935720-9B35-48B9-966A-D817250CD7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Think of this as a transformation…">
            <a:extLst>
              <a:ext uri="{FF2B5EF4-FFF2-40B4-BE49-F238E27FC236}">
                <a16:creationId xmlns:a16="http://schemas.microsoft.com/office/drawing/2014/main" id="{3B563A68-44C2-4489-805C-7214CF50EC89}"/>
              </a:ext>
            </a:extLst>
          </p:cNvPr>
          <p:cNvSpPr txBox="1">
            <a:spLocks/>
          </p:cNvSpPr>
          <p:nvPr/>
        </p:nvSpPr>
        <p:spPr bwMode="auto">
          <a:xfrm>
            <a:off x="533400" y="2568575"/>
            <a:ext cx="8077200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Think of this as a transformation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Let’s say we have: 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110000"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  <a:p>
            <a:pPr marL="0" marR="0" lvl="1" indent="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 			F = A + B + C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110000"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Applying </a:t>
            </a:r>
            <a:r>
              <a:rPr kumimoji="0" lang="en-US" sz="24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DeMorgan’s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 Law (12), gives us</a:t>
            </a:r>
          </a:p>
        </p:txBody>
      </p:sp>
      <p:sp>
        <p:nvSpPr>
          <p:cNvPr id="7" name="DeMorgan's Law:">
            <a:extLst>
              <a:ext uri="{FF2B5EF4-FFF2-40B4-BE49-F238E27FC236}">
                <a16:creationId xmlns:a16="http://schemas.microsoft.com/office/drawing/2014/main" id="{91DE4EFD-880C-49DE-B6B1-7B65822663D7}"/>
              </a:ext>
            </a:extLst>
          </p:cNvPr>
          <p:cNvSpPr txBox="1"/>
          <p:nvPr/>
        </p:nvSpPr>
        <p:spPr>
          <a:xfrm>
            <a:off x="330200" y="1222375"/>
            <a:ext cx="1992533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1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DeMorgan's</a:t>
            </a: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Law:</a:t>
            </a:r>
          </a:p>
        </p:txBody>
      </p:sp>
      <p:sp>
        <p:nvSpPr>
          <p:cNvPr id="8" name="12.  (X + Y + Z + ...)' = X' • Y' • Z' • ...">
            <a:extLst>
              <a:ext uri="{FF2B5EF4-FFF2-40B4-BE49-F238E27FC236}">
                <a16:creationId xmlns:a16="http://schemas.microsoft.com/office/drawing/2014/main" id="{C5E84321-B117-491D-91A1-C62BB0D626C1}"/>
              </a:ext>
            </a:extLst>
          </p:cNvPr>
          <p:cNvSpPr txBox="1"/>
          <p:nvPr/>
        </p:nvSpPr>
        <p:spPr>
          <a:xfrm>
            <a:off x="685800" y="1539875"/>
            <a:ext cx="474489" cy="373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12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.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</p:txBody>
      </p:sp>
      <p:sp>
        <p:nvSpPr>
          <p:cNvPr id="9" name="12D.  (X • Y • Z • ...) ' = X' + Y' + Z' + ...">
            <a:extLst>
              <a:ext uri="{FF2B5EF4-FFF2-40B4-BE49-F238E27FC236}">
                <a16:creationId xmlns:a16="http://schemas.microsoft.com/office/drawing/2014/main" id="{CF0EE5F0-2EB7-4D60-BD60-DA42342254CD}"/>
              </a:ext>
            </a:extLst>
          </p:cNvPr>
          <p:cNvSpPr txBox="1"/>
          <p:nvPr/>
        </p:nvSpPr>
        <p:spPr>
          <a:xfrm>
            <a:off x="533400" y="1996972"/>
            <a:ext cx="868828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12D.  </a:t>
            </a:r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CE44706E-2604-4230-9EE8-44D25219B2A3}"/>
              </a:ext>
            </a:extLst>
          </p:cNvPr>
          <p:cNvSpPr/>
          <p:nvPr/>
        </p:nvSpPr>
        <p:spPr>
          <a:xfrm>
            <a:off x="441325" y="2437059"/>
            <a:ext cx="8396288" cy="1341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/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. 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 …)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A273E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A273E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A273E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A273E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 …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  <a:blipFill>
                <a:blip r:embed="rId2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/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+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+…)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 …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  <a:blipFill>
                <a:blip r:embed="rId3"/>
                <a:stretch>
                  <a:fillRect r="-1019"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66C28CB-5787-486C-8848-1A514CFB25AB}"/>
                  </a:ext>
                </a:extLst>
              </p:cNvPr>
              <p:cNvSpPr/>
              <p:nvPr/>
            </p:nvSpPr>
            <p:spPr>
              <a:xfrm>
                <a:off x="2859916" y="5334000"/>
                <a:ext cx="3341556" cy="449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(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)</m:t>
                              </m:r>
                            </m:e>
                          </m:acc>
                        </m:e>
                      </m:acc>
                      <m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</m:e>
                          </m:acc>
                          <m:r>
                            <a:rPr kumimoji="0" lang="en-US" sz="20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</m:e>
                          </m:acc>
                          <m:r>
                            <a:rPr kumimoji="0" lang="en-US" sz="20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66C28CB-5787-486C-8848-1A514CFB25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916" y="5334000"/>
                <a:ext cx="3341556" cy="449803"/>
              </a:xfrm>
              <a:prstGeom prst="rect">
                <a:avLst/>
              </a:prstGeom>
              <a:blipFill>
                <a:blip r:embed="rId4"/>
                <a:stretch>
                  <a:fillRect r="-6569" b="-1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6C52F60-33AC-FB49-87AA-A77406073853}"/>
              </a:ext>
            </a:extLst>
          </p:cNvPr>
          <p:cNvSpPr txBox="1"/>
          <p:nvPr/>
        </p:nvSpPr>
        <p:spPr>
          <a:xfrm>
            <a:off x="685800" y="5968583"/>
            <a:ext cx="793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 least one of A, B, C is TRUE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--&gt;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It is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not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the case that A, B, C are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all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false</a:t>
            </a:r>
          </a:p>
        </p:txBody>
      </p:sp>
    </p:spTree>
    <p:extLst>
      <p:ext uri="{BB962C8B-B14F-4D97-AF65-F5344CB8AC3E}">
        <p14:creationId xmlns:p14="http://schemas.microsoft.com/office/powerpoint/2010/main" val="1402306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7FAE0-7005-4026-9184-C15437DE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DeMorgan’s</a:t>
            </a:r>
            <a:r>
              <a:rPr lang="en-US"/>
              <a:t> Law (Continued)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72B9EB-3B54-45D2-9B6A-C537EC9EAE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" name="droppedImage.pdf" descr="droppedImage.pdf">
            <a:extLst>
              <a:ext uri="{FF2B5EF4-FFF2-40B4-BE49-F238E27FC236}">
                <a16:creationId xmlns:a16="http://schemas.microsoft.com/office/drawing/2014/main" id="{A83A1D7B-0260-4654-842A-C9FDD0B33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700" y="5575300"/>
            <a:ext cx="1155700" cy="736600"/>
          </a:xfrm>
          <a:prstGeom prst="rect">
            <a:avLst/>
          </a:prstGeom>
          <a:ln w="25400"/>
        </p:spPr>
      </p:pic>
      <p:pic>
        <p:nvPicPr>
          <p:cNvPr id="9" name="droppedImage.pdf" descr="droppedImage.pdf">
            <a:extLst>
              <a:ext uri="{FF2B5EF4-FFF2-40B4-BE49-F238E27FC236}">
                <a16:creationId xmlns:a16="http://schemas.microsoft.com/office/drawing/2014/main" id="{53844D20-6C78-42E7-B014-1B160EE62C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300" y="3098800"/>
            <a:ext cx="1155700" cy="736600"/>
          </a:xfrm>
          <a:prstGeom prst="rect">
            <a:avLst/>
          </a:prstGeom>
          <a:ln w="25400"/>
        </p:spPr>
      </p:pic>
      <p:sp>
        <p:nvSpPr>
          <p:cNvPr id="13" name="NOR is equivalent to AND…">
            <a:extLst>
              <a:ext uri="{FF2B5EF4-FFF2-40B4-BE49-F238E27FC236}">
                <a16:creationId xmlns:a16="http://schemas.microsoft.com/office/drawing/2014/main" id="{A3B8123B-D8F5-49FD-8982-C66613D0A6DF}"/>
              </a:ext>
            </a:extLst>
          </p:cNvPr>
          <p:cNvSpPr txBox="1"/>
          <p:nvPr/>
        </p:nvSpPr>
        <p:spPr>
          <a:xfrm>
            <a:off x="488133" y="3101975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NOR is equivalent to AND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with inputs complemented</a:t>
            </a:r>
          </a:p>
        </p:txBody>
      </p:sp>
      <p:sp>
        <p:nvSpPr>
          <p:cNvPr id="14" name="NAND is equivalent to OR…">
            <a:extLst>
              <a:ext uri="{FF2B5EF4-FFF2-40B4-BE49-F238E27FC236}">
                <a16:creationId xmlns:a16="http://schemas.microsoft.com/office/drawing/2014/main" id="{57680247-4D99-4DA4-9F33-F3FA209E6CCC}"/>
              </a:ext>
            </a:extLst>
          </p:cNvPr>
          <p:cNvSpPr txBox="1"/>
          <p:nvPr/>
        </p:nvSpPr>
        <p:spPr>
          <a:xfrm>
            <a:off x="554808" y="5586412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NAND is equivalent to OR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with inputs complemented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8CA822D1-22FB-4FD4-ACB2-8E1014DEDA71}"/>
              </a:ext>
            </a:extLst>
          </p:cNvPr>
          <p:cNvSpPr/>
          <p:nvPr/>
        </p:nvSpPr>
        <p:spPr>
          <a:xfrm>
            <a:off x="441325" y="1993900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A827D479-D733-4776-B19B-371FB272AE5F}"/>
              </a:ext>
            </a:extLst>
          </p:cNvPr>
          <p:cNvSpPr/>
          <p:nvPr/>
        </p:nvSpPr>
        <p:spPr>
          <a:xfrm>
            <a:off x="488950" y="4073525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Interesting — these are conversions between different types of logic That’s useful given you don’t always have every type of gate">
            <a:extLst>
              <a:ext uri="{FF2B5EF4-FFF2-40B4-BE49-F238E27FC236}">
                <a16:creationId xmlns:a16="http://schemas.microsoft.com/office/drawing/2014/main" id="{35A06CF4-4A86-4510-9B9D-713A087C8BD5}"/>
              </a:ext>
            </a:extLst>
          </p:cNvPr>
          <p:cNvSpPr txBox="1"/>
          <p:nvPr/>
        </p:nvSpPr>
        <p:spPr>
          <a:xfrm>
            <a:off x="381000" y="1096010"/>
            <a:ext cx="857408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hese are conversions between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different types of logic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functions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Th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ey can prove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useful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if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you do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n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o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 have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every type of gate</a:t>
            </a:r>
          </a:p>
        </p:txBody>
      </p:sp>
      <p:pic>
        <p:nvPicPr>
          <p:cNvPr id="34" name="droppedImage.pdf" descr="droppedImage.pdf">
            <a:extLst>
              <a:ext uri="{FF2B5EF4-FFF2-40B4-BE49-F238E27FC236}">
                <a16:creationId xmlns:a16="http://schemas.microsoft.com/office/drawing/2014/main" id="{214D8244-163A-4290-B7BA-F4D07A5927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0700" y="2146300"/>
            <a:ext cx="1155700" cy="736600"/>
          </a:xfrm>
          <a:prstGeom prst="rect">
            <a:avLst/>
          </a:prstGeom>
          <a:ln w="25400"/>
        </p:spPr>
      </p:pic>
      <p:pic>
        <p:nvPicPr>
          <p:cNvPr id="35" name="droppedImage.pdf" descr="droppedImage.pdf">
            <a:extLst>
              <a:ext uri="{FF2B5EF4-FFF2-40B4-BE49-F238E27FC236}">
                <a16:creationId xmlns:a16="http://schemas.microsoft.com/office/drawing/2014/main" id="{8441C9B5-B436-4CED-A959-BF9CCF7074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5300" y="4432300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/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39686" lvl="0" indent="0" algn="ctr" defTabSz="914400" rtl="0" eaLnBrk="0" fontAlgn="base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𝑿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𝒀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𝑿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  <a:blipFill>
                <a:blip r:embed="rId7"/>
                <a:stretch>
                  <a:fillRect r="-10705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/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39686" lvl="0" indent="0" algn="ctr" defTabSz="914400" rtl="0" eaLnBrk="0" fontAlgn="base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𝑿𝒀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𝑿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  <a:blipFill>
                <a:blip r:embed="rId8"/>
                <a:stretch>
                  <a:fillRect r="-10363" b="-16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2E6DADA-6BDE-444C-9797-D7366F834433}"/>
                  </a:ext>
                </a:extLst>
              </p:cNvPr>
              <p:cNvSpPr/>
              <p:nvPr/>
            </p:nvSpPr>
            <p:spPr>
              <a:xfrm>
                <a:off x="4069957" y="2142093"/>
                <a:ext cx="4090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𝑿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2E6DADA-6BDE-444C-9797-D7366F8344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9957" y="2142093"/>
                <a:ext cx="40908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86B7151-804D-4D56-9436-0FA2A7D9AFC2}"/>
                  </a:ext>
                </a:extLst>
              </p:cNvPr>
              <p:cNvSpPr/>
              <p:nvPr/>
            </p:nvSpPr>
            <p:spPr>
              <a:xfrm>
                <a:off x="4084384" y="2383181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86B7151-804D-4D56-9436-0FA2A7D9AF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4384" y="2383181"/>
                <a:ext cx="394659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6B1FBE8-4B73-486F-9761-14F5455A3C9F}"/>
                  </a:ext>
                </a:extLst>
              </p:cNvPr>
              <p:cNvSpPr/>
              <p:nvPr/>
            </p:nvSpPr>
            <p:spPr>
              <a:xfrm>
                <a:off x="4076945" y="3114814"/>
                <a:ext cx="4090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𝑿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6B1FBE8-4B73-486F-9761-14F5455A3C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945" y="3114814"/>
                <a:ext cx="40908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3C96A6F4-0E66-4818-A6EC-D0025AFF54A0}"/>
                  </a:ext>
                </a:extLst>
              </p:cNvPr>
              <p:cNvSpPr/>
              <p:nvPr/>
            </p:nvSpPr>
            <p:spPr>
              <a:xfrm>
                <a:off x="4091372" y="3355902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3C96A6F4-0E66-4818-A6EC-D0025AFF54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372" y="3355902"/>
                <a:ext cx="394659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B40FF31-FF28-486B-A85E-C8F82AC31A42}"/>
                  </a:ext>
                </a:extLst>
              </p:cNvPr>
              <p:cNvSpPr/>
              <p:nvPr/>
            </p:nvSpPr>
            <p:spPr>
              <a:xfrm>
                <a:off x="4091372" y="4429826"/>
                <a:ext cx="4090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𝑿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B40FF31-FF28-486B-A85E-C8F82AC31A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372" y="4429826"/>
                <a:ext cx="40908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E39EF8B-66FC-4A24-8EED-E6EF86975E9E}"/>
                  </a:ext>
                </a:extLst>
              </p:cNvPr>
              <p:cNvSpPr/>
              <p:nvPr/>
            </p:nvSpPr>
            <p:spPr>
              <a:xfrm>
                <a:off x="4105799" y="4670914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E39EF8B-66FC-4A24-8EED-E6EF86975E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799" y="4670914"/>
                <a:ext cx="394659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24EB1D5-A30F-4CA5-8CA8-10E6ADEEE918}"/>
                  </a:ext>
                </a:extLst>
              </p:cNvPr>
              <p:cNvSpPr/>
              <p:nvPr/>
            </p:nvSpPr>
            <p:spPr>
              <a:xfrm>
                <a:off x="5289299" y="4555560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24EB1D5-A30F-4CA5-8CA8-10E6ADEEE9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9299" y="4555560"/>
                <a:ext cx="415498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26CC3D3-A0E8-4FFE-B43D-FD5CA7B73FE2}"/>
                  </a:ext>
                </a:extLst>
              </p:cNvPr>
              <p:cNvSpPr/>
              <p:nvPr/>
            </p:nvSpPr>
            <p:spPr>
              <a:xfrm>
                <a:off x="5289299" y="5682734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26CC3D3-A0E8-4FFE-B43D-FD5CA7B73F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9299" y="5682734"/>
                <a:ext cx="415498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283F7AB-3A4B-46F8-B369-B2B07B3D54D8}"/>
                  </a:ext>
                </a:extLst>
              </p:cNvPr>
              <p:cNvSpPr/>
              <p:nvPr/>
            </p:nvSpPr>
            <p:spPr>
              <a:xfrm>
                <a:off x="4114864" y="5586412"/>
                <a:ext cx="4090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𝑿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283F7AB-3A4B-46F8-B369-B2B07B3D5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64" y="5586412"/>
                <a:ext cx="40908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F79A88D-EC7D-4CD3-8FC2-C660F0A49F79}"/>
                  </a:ext>
                </a:extLst>
              </p:cNvPr>
              <p:cNvSpPr/>
              <p:nvPr/>
            </p:nvSpPr>
            <p:spPr>
              <a:xfrm>
                <a:off x="4129291" y="5827500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F79A88D-EC7D-4CD3-8FC2-C660F0A49F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9291" y="5827500"/>
                <a:ext cx="394659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98C015F-C00A-464D-9119-856F5776C00B}"/>
                  </a:ext>
                </a:extLst>
              </p:cNvPr>
              <p:cNvSpPr/>
              <p:nvPr/>
            </p:nvSpPr>
            <p:spPr>
              <a:xfrm>
                <a:off x="5331645" y="2274473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98C015F-C00A-464D-9119-856F5776C0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645" y="2274473"/>
                <a:ext cx="401071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9742D8B-6F0C-4461-951E-B69BD1E8C064}"/>
                  </a:ext>
                </a:extLst>
              </p:cNvPr>
              <p:cNvSpPr/>
              <p:nvPr/>
            </p:nvSpPr>
            <p:spPr>
              <a:xfrm>
                <a:off x="5285864" y="3208880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9742D8B-6F0C-4461-951E-B69BD1E8C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864" y="3208880"/>
                <a:ext cx="401071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">
                <a:extLst>
                  <a:ext uri="{FF2B5EF4-FFF2-40B4-BE49-F238E27FC236}">
                    <a16:creationId xmlns:a16="http://schemas.microsoft.com/office/drawing/2014/main" id="{1317329A-24D8-41B8-8880-263E552B5E30}"/>
                  </a:ext>
                </a:extLst>
              </p:cNvPr>
              <p:cNvGraphicFramePr/>
              <p:nvPr/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𝒀</m:t>
                                </m:r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">
                <a:extLst>
                  <a:ext uri="{FF2B5EF4-FFF2-40B4-BE49-F238E27FC236}">
                    <a16:creationId xmlns:a16="http://schemas.microsoft.com/office/drawing/2014/main" id="{1317329A-24D8-41B8-8880-263E552B5E30}"/>
                  </a:ext>
                </a:extLst>
              </p:cNvPr>
              <p:cNvGraphicFramePr/>
              <p:nvPr>
                <p:extLst/>
              </p:nvPr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21739" r="-876087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121739" r="-776087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82258" r="-187903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491304" r="-406522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591304" r="-306522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252381" r="-11905" b="-431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4" name="Table">
                <a:extLst>
                  <a:ext uri="{FF2B5EF4-FFF2-40B4-BE49-F238E27FC236}">
                    <a16:creationId xmlns:a16="http://schemas.microsoft.com/office/drawing/2014/main" id="{05D42A9C-1879-45A6-BA53-A22639424C5A}"/>
                  </a:ext>
                </a:extLst>
              </p:cNvPr>
              <p:cNvGraphicFramePr/>
              <p:nvPr/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𝒀</m:t>
                                </m:r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4" name="Table">
                <a:extLst>
                  <a:ext uri="{FF2B5EF4-FFF2-40B4-BE49-F238E27FC236}">
                    <a16:creationId xmlns:a16="http://schemas.microsoft.com/office/drawing/2014/main" id="{05D42A9C-1879-45A6-BA53-A22639424C5A}"/>
                  </a:ext>
                </a:extLst>
              </p:cNvPr>
              <p:cNvGraphicFramePr/>
              <p:nvPr>
                <p:extLst/>
              </p:nvPr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42553" r="-87234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139583" r="-754167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89844" r="-182813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506250" r="-38750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619149" r="-295745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260000" r="-6923" b="-42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218908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9" grpId="0"/>
      <p:bldP spid="40" grpId="0"/>
      <p:bldP spid="41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Using Boolean Equations </a:t>
            </a:r>
            <a:br>
              <a:rPr lang="en-US"/>
            </a:br>
            <a:r>
              <a:rPr lang="en-US"/>
              <a:t>to Represent a Logic Circuit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39548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8F00F-ED71-524F-ABDA-2FA629578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 of Products Form: Key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214AF-1B11-A04D-B4E7-D7B87AB16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Assume we have the truth table of a Boolean Function</a:t>
            </a:r>
          </a:p>
          <a:p>
            <a:endParaRPr lang="en-US"/>
          </a:p>
          <a:p>
            <a:r>
              <a:rPr lang="en-US"/>
              <a:t>How do we express the function in terms of the inputs in a </a:t>
            </a:r>
            <a:r>
              <a:rPr lang="en-US" b="1"/>
              <a:t>standard</a:t>
            </a:r>
            <a:r>
              <a:rPr lang="en-US"/>
              <a:t> manner?</a:t>
            </a:r>
          </a:p>
          <a:p>
            <a:endParaRPr lang="en-US"/>
          </a:p>
          <a:p>
            <a:r>
              <a:rPr lang="en-US"/>
              <a:t>Idea: </a:t>
            </a:r>
            <a:r>
              <a:rPr lang="en-US" b="1">
                <a:solidFill>
                  <a:srgbClr val="0000FF"/>
                </a:solidFill>
              </a:rPr>
              <a:t>Sum of Products </a:t>
            </a:r>
            <a:r>
              <a:rPr lang="en-US"/>
              <a:t>form</a:t>
            </a:r>
          </a:p>
          <a:p>
            <a:r>
              <a:rPr lang="en-US">
                <a:solidFill>
                  <a:srgbClr val="FF0000"/>
                </a:solidFill>
              </a:rPr>
              <a:t>Express the truth table as a two-level Boolean expression</a:t>
            </a:r>
          </a:p>
          <a:p>
            <a:pPr lvl="1"/>
            <a:r>
              <a:rPr lang="en-US"/>
              <a:t>that contains </a:t>
            </a:r>
            <a:r>
              <a:rPr lang="en-US" b="1"/>
              <a:t>all</a:t>
            </a:r>
            <a:r>
              <a:rPr lang="en-US"/>
              <a:t> input variable combinations that result in a 1 output</a:t>
            </a:r>
          </a:p>
          <a:p>
            <a:pPr lvl="1"/>
            <a:r>
              <a:rPr lang="en-US"/>
              <a:t>If ANY of the combinations of input variables that results in a 1 is TRUE, then the output is 1</a:t>
            </a:r>
          </a:p>
          <a:p>
            <a:pPr lvl="1"/>
            <a:r>
              <a:rPr lang="en-US"/>
              <a:t>F = OR of all input variable combinations that result in a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575FBF-4A20-3047-A729-9A7BF4C20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42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A8A95-50CC-442B-8DE4-E16D249FF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Definitions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6A2904-4E13-44AC-B7CC-822EDAA4C4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Complement: </a:t>
                </a: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variable with a bar over it</a:t>
                </a:r>
                <a:b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𝑩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</m:oMath>
                </a14:m>
                <a:endParaRPr lang="en-US" b="1">
                  <a:solidFill>
                    <a:srgbClr val="000000"/>
                  </a:solidFill>
                  <a:latin typeface="Calibri" pitchFamily="34" charset="0"/>
                  <a:ea typeface="+mn-ea"/>
                  <a:cs typeface="+mn-cs"/>
                </a:endParaRP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Literal: </a:t>
                </a: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variable or its complement</a:t>
                </a:r>
                <a:b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𝑨</m:t>
                    </m: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𝑨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𝑩</m:t>
                    </m: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𝑩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𝑪</m:t>
                    </m: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</a:t>
                </a: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Implicant: </a:t>
                </a: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product (AND) of literals</a:t>
                </a:r>
                <a:b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𝑨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𝑨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𝑪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</a:t>
                </a: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 err="1">
                    <a:solidFill>
                      <a:srgbClr val="C00000"/>
                    </a:solidFill>
                    <a:ea typeface="+mn-ea"/>
                    <a:cs typeface="+mn-cs"/>
                  </a:rPr>
                  <a:t>Minterm</a:t>
                </a: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: </a:t>
                </a:r>
                <a:r>
                  <a:rPr lang="en-US">
                    <a:solidFill>
                      <a:srgbClr val="0000FF"/>
                    </a:solidFill>
                    <a:ea typeface="+mn-ea"/>
                    <a:cs typeface="+mn-cs"/>
                  </a:rPr>
                  <a:t>product (AND) that includes </a:t>
                </a:r>
                <a:r>
                  <a:rPr lang="en-US" b="1">
                    <a:solidFill>
                      <a:srgbClr val="0000FF"/>
                    </a:solidFill>
                    <a:ea typeface="+mn-ea"/>
                    <a:cs typeface="+mn-cs"/>
                  </a:rPr>
                  <a:t>all</a:t>
                </a:r>
                <a:r>
                  <a:rPr lang="en-US">
                    <a:solidFill>
                      <a:srgbClr val="0000FF"/>
                    </a:solidFill>
                    <a:ea typeface="+mn-ea"/>
                    <a:cs typeface="+mn-cs"/>
                  </a:rPr>
                  <a:t> input variables</a:t>
                </a:r>
                <a:b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𝑨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𝑨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𝑩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𝑪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𝑨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</a:t>
                </a:r>
                <a:endParaRPr lang="en-US" b="1">
                  <a:solidFill>
                    <a:srgbClr val="000000"/>
                  </a:solidFill>
                  <a:ea typeface="+mn-ea"/>
                  <a:cs typeface="+mn-cs"/>
                </a:endParaRP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 err="1">
                    <a:solidFill>
                      <a:srgbClr val="C00000"/>
                    </a:solidFill>
                    <a:ea typeface="+mn-ea"/>
                    <a:cs typeface="+mn-cs"/>
                  </a:rPr>
                  <a:t>Maxterm</a:t>
                </a: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: </a:t>
                </a:r>
                <a:r>
                  <a:rPr lang="en-US">
                    <a:solidFill>
                      <a:srgbClr val="0000FF"/>
                    </a:solidFill>
                    <a:ea typeface="+mn-ea"/>
                    <a:cs typeface="+mn-cs"/>
                  </a:rPr>
                  <a:t>sum (OR) that includes </a:t>
                </a:r>
                <a:r>
                  <a:rPr lang="en-US" b="1">
                    <a:solidFill>
                      <a:srgbClr val="0000FF"/>
                    </a:solidFill>
                    <a:ea typeface="+mn-ea"/>
                    <a:cs typeface="+mn-cs"/>
                  </a:rPr>
                  <a:t>all</a:t>
                </a:r>
                <a:r>
                  <a:rPr lang="en-US">
                    <a:solidFill>
                      <a:srgbClr val="0000FF"/>
                    </a:solidFill>
                    <a:ea typeface="+mn-ea"/>
                    <a:cs typeface="+mn-cs"/>
                  </a:rPr>
                  <a:t> input variables</a:t>
                </a:r>
                <a:br>
                  <a:rPr lang="en-US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/>
                        <a:ea typeface="+mn-ea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+mn-ea"/>
                        <a:cs typeface="+mn-cs"/>
                      </a:rPr>
                      <m:t>𝑨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𝑩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𝑨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𝑨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+mn-ea"/>
                        <a:cs typeface="+mn-cs"/>
                      </a:rPr>
                      <m:t>)</m:t>
                    </m:r>
                  </m:oMath>
                </a14:m>
                <a:endParaRPr lang="en-US" b="1">
                  <a:solidFill>
                    <a:srgbClr val="000000"/>
                  </a:solidFill>
                  <a:latin typeface="Calibri" pitchFamily="34" charset="0"/>
                  <a:ea typeface="+mn-ea"/>
                  <a:cs typeface="+mn-cs"/>
                </a:endParaRP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6A2904-4E13-44AC-B7CC-822EDAA4C4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83" t="-939" b="-25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D18E9C-B0E9-46D0-8C11-E2F352EE0E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112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0DABD-6FAD-4D7D-A00B-C183C89CB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Two-Level Canonical (Standard) 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C9862-EE63-4AC0-BD96-9AF54615A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solidFill>
                  <a:srgbClr val="0000CC"/>
                </a:solidFill>
              </a:rPr>
              <a:t>Truth table </a:t>
            </a:r>
            <a:r>
              <a:rPr lang="en-US" b="0" dirty="0"/>
              <a:t>is the unique </a:t>
            </a:r>
            <a:r>
              <a:rPr lang="en-US" b="0" dirty="0">
                <a:solidFill>
                  <a:srgbClr val="FF0000"/>
                </a:solidFill>
              </a:rPr>
              <a:t>signature</a:t>
            </a:r>
            <a:r>
              <a:rPr lang="en-US" b="0" dirty="0"/>
              <a:t> of a Boolean </a:t>
            </a:r>
            <a:r>
              <a:rPr lang="en-US" b="0" i="1" dirty="0"/>
              <a:t>function</a:t>
            </a:r>
            <a:r>
              <a:rPr lang="en-US" b="0" dirty="0"/>
              <a:t> …</a:t>
            </a:r>
          </a:p>
          <a:p>
            <a:pPr lvl="1"/>
            <a:r>
              <a:rPr lang="en-US" b="0" dirty="0"/>
              <a:t>But, it is an expensive representation</a:t>
            </a:r>
          </a:p>
          <a:p>
            <a:endParaRPr lang="en-US" b="0" dirty="0"/>
          </a:p>
          <a:p>
            <a:r>
              <a:rPr lang="en-US" dirty="0"/>
              <a:t>A B</a:t>
            </a:r>
            <a:r>
              <a:rPr lang="en-US" b="0" dirty="0"/>
              <a:t>oolean function can have many alternative Boolean expressions</a:t>
            </a:r>
          </a:p>
          <a:p>
            <a:pPr lvl="1"/>
            <a:r>
              <a:rPr lang="en-US" b="0" dirty="0"/>
              <a:t>i.e., many alternative Boolean expressions (and gate realizations) may have the same truth table (and function)</a:t>
            </a:r>
          </a:p>
          <a:p>
            <a:pPr lvl="1"/>
            <a:r>
              <a:rPr lang="en-US" dirty="0">
                <a:solidFill>
                  <a:srgbClr val="0000CC"/>
                </a:solidFill>
              </a:rPr>
              <a:t>If they all say the same thing, why do we care?</a:t>
            </a:r>
          </a:p>
          <a:p>
            <a:pPr lvl="2"/>
            <a:r>
              <a:rPr lang="en-US" dirty="0">
                <a:solidFill>
                  <a:srgbClr val="0000CC"/>
                </a:solidFill>
              </a:rPr>
              <a:t>Different Boolean expressions lead to different gate realizations</a:t>
            </a:r>
            <a:endParaRPr lang="en-US" b="0" dirty="0"/>
          </a:p>
          <a:p>
            <a:endParaRPr lang="en-US" b="0" dirty="0">
              <a:solidFill>
                <a:srgbClr val="008A3E"/>
              </a:solidFill>
            </a:endParaRPr>
          </a:p>
          <a:p>
            <a:r>
              <a:rPr lang="en-US" b="0" dirty="0">
                <a:solidFill>
                  <a:srgbClr val="008A3E"/>
                </a:solidFill>
              </a:rPr>
              <a:t>Canonical</a:t>
            </a:r>
            <a:r>
              <a:rPr lang="en-US" b="0" dirty="0"/>
              <a:t> form: </a:t>
            </a:r>
            <a:r>
              <a:rPr lang="en-US" b="0" dirty="0">
                <a:solidFill>
                  <a:srgbClr val="0000FF"/>
                </a:solidFill>
              </a:rPr>
              <a:t>standard form for a Boolean expression </a:t>
            </a:r>
          </a:p>
          <a:p>
            <a:pPr lvl="1"/>
            <a:r>
              <a:rPr lang="en-US" b="0" dirty="0"/>
              <a:t>Provides a unique algebraic signature 		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2F721-6E40-4868-808C-8A05A8AA29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5147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962D5-4093-4F37-828A-9504C7B29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Two-Level Canonical Forms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C6606-917F-47B2-9A3D-37E3CAD2DE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Sum of Products Form (SOP)">
            <a:extLst>
              <a:ext uri="{FF2B5EF4-FFF2-40B4-BE49-F238E27FC236}">
                <a16:creationId xmlns:a16="http://schemas.microsoft.com/office/drawing/2014/main" id="{8932D58A-4676-49CD-ABCB-FF801FA4427F}"/>
              </a:ext>
            </a:extLst>
          </p:cNvPr>
          <p:cNvSpPr txBox="1"/>
          <p:nvPr/>
        </p:nvSpPr>
        <p:spPr>
          <a:xfrm>
            <a:off x="457200" y="1066800"/>
            <a:ext cx="3722622" cy="367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2000" b="1" i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Sum of Products Form (SOP)</a:t>
            </a:r>
          </a:p>
        </p:txBody>
      </p:sp>
      <p:sp>
        <p:nvSpPr>
          <p:cNvPr id="6" name="also known as disjunctive normal form or minterm expansion">
            <a:extLst>
              <a:ext uri="{FF2B5EF4-FFF2-40B4-BE49-F238E27FC236}">
                <a16:creationId xmlns:a16="http://schemas.microsoft.com/office/drawing/2014/main" id="{368550AC-4835-4B22-9560-39DF639139D1}"/>
              </a:ext>
            </a:extLst>
          </p:cNvPr>
          <p:cNvSpPr txBox="1"/>
          <p:nvPr/>
        </p:nvSpPr>
        <p:spPr>
          <a:xfrm>
            <a:off x="516808" y="1447800"/>
            <a:ext cx="7788992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A</a:t>
            </a:r>
            <a:r>
              <a:rPr kumimoji="0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lso known as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disjunctive normal form </a:t>
            </a:r>
            <a:r>
              <a:rPr kumimoji="0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or </a:t>
            </a:r>
            <a:r>
              <a:rPr kumimoji="0" sz="20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expansion</a:t>
            </a:r>
          </a:p>
        </p:txBody>
      </p:sp>
      <p:sp>
        <p:nvSpPr>
          <p:cNvPr id="8" name="0  1 1">
            <a:extLst>
              <a:ext uri="{FF2B5EF4-FFF2-40B4-BE49-F238E27FC236}">
                <a16:creationId xmlns:a16="http://schemas.microsoft.com/office/drawing/2014/main" id="{6B3A27DD-A0A9-4B79-A481-751C43DC79EF}"/>
              </a:ext>
            </a:extLst>
          </p:cNvPr>
          <p:cNvSpPr txBox="1"/>
          <p:nvPr/>
        </p:nvSpPr>
        <p:spPr>
          <a:xfrm>
            <a:off x="3215959" y="2116811"/>
            <a:ext cx="748985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</a:t>
            </a:r>
            <a:r>
              <a:rPr kumimoji="0" sz="1800" b="1" i="0" u="none" strike="noStrike" kern="1200" cap="none" spc="233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215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144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9" name="1 0 0">
            <a:extLst>
              <a:ext uri="{FF2B5EF4-FFF2-40B4-BE49-F238E27FC236}">
                <a16:creationId xmlns:a16="http://schemas.microsoft.com/office/drawing/2014/main" id="{B6DAB490-F947-4EFD-A676-DB35FF1B1405}"/>
              </a:ext>
            </a:extLst>
          </p:cNvPr>
          <p:cNvSpPr txBox="1"/>
          <p:nvPr/>
        </p:nvSpPr>
        <p:spPr>
          <a:xfrm>
            <a:off x="4270059" y="2116811"/>
            <a:ext cx="74490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431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  <a:r>
              <a:rPr kumimoji="0" sz="1800" b="1" i="0" u="none" strike="noStrike" kern="1200" cap="none" spc="63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sp>
        <p:nvSpPr>
          <p:cNvPr id="10" name="1 0  1">
            <a:extLst>
              <a:ext uri="{FF2B5EF4-FFF2-40B4-BE49-F238E27FC236}">
                <a16:creationId xmlns:a16="http://schemas.microsoft.com/office/drawing/2014/main" id="{B2CE8471-85A1-46F7-B08D-68E73941C143}"/>
              </a:ext>
            </a:extLst>
          </p:cNvPr>
          <p:cNvSpPr txBox="1"/>
          <p:nvPr/>
        </p:nvSpPr>
        <p:spPr>
          <a:xfrm>
            <a:off x="5374959" y="2116811"/>
            <a:ext cx="73526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06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</a:t>
            </a:r>
            <a:r>
              <a:rPr kumimoji="0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1" name="1 1 0">
            <a:extLst>
              <a:ext uri="{FF2B5EF4-FFF2-40B4-BE49-F238E27FC236}">
                <a16:creationId xmlns:a16="http://schemas.microsoft.com/office/drawing/2014/main" id="{EFF1B7D6-B018-45FB-B092-939815BD0D96}"/>
              </a:ext>
            </a:extLst>
          </p:cNvPr>
          <p:cNvSpPr txBox="1"/>
          <p:nvPr/>
        </p:nvSpPr>
        <p:spPr>
          <a:xfrm>
            <a:off x="6416359" y="2116811"/>
            <a:ext cx="694617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78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288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sp>
        <p:nvSpPr>
          <p:cNvPr id="12" name="1 1 1">
            <a:extLst>
              <a:ext uri="{FF2B5EF4-FFF2-40B4-BE49-F238E27FC236}">
                <a16:creationId xmlns:a16="http://schemas.microsoft.com/office/drawing/2014/main" id="{EFFD4781-4DBC-4AFC-891C-D71D84BB8E07}"/>
              </a:ext>
            </a:extLst>
          </p:cNvPr>
          <p:cNvSpPr txBox="1"/>
          <p:nvPr/>
        </p:nvSpPr>
        <p:spPr>
          <a:xfrm>
            <a:off x="7470459" y="2116811"/>
            <a:ext cx="68775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252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6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graphicFrame>
        <p:nvGraphicFramePr>
          <p:cNvPr id="13" name="Table">
            <a:extLst>
              <a:ext uri="{FF2B5EF4-FFF2-40B4-BE49-F238E27FC236}">
                <a16:creationId xmlns:a16="http://schemas.microsoft.com/office/drawing/2014/main" id="{144052A9-5952-4173-8611-29AAA8573D6E}"/>
              </a:ext>
            </a:extLst>
          </p:cNvPr>
          <p:cNvGraphicFramePr/>
          <p:nvPr/>
        </p:nvGraphicFramePr>
        <p:xfrm>
          <a:off x="521653" y="2112787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4" name="Line">
            <a:extLst>
              <a:ext uri="{FF2B5EF4-FFF2-40B4-BE49-F238E27FC236}">
                <a16:creationId xmlns:a16="http://schemas.microsoft.com/office/drawing/2014/main" id="{221A9BEF-D1DD-4655-A14B-32A73F3C5C6B}"/>
              </a:ext>
            </a:extLst>
          </p:cNvPr>
          <p:cNvSpPr/>
          <p:nvPr/>
        </p:nvSpPr>
        <p:spPr>
          <a:xfrm flipV="1">
            <a:off x="3261401" y="2682152"/>
            <a:ext cx="699801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BE371FF1-4F6B-4625-B43A-EECCA66E8CD5}"/>
              </a:ext>
            </a:extLst>
          </p:cNvPr>
          <p:cNvSpPr/>
          <p:nvPr/>
        </p:nvSpPr>
        <p:spPr>
          <a:xfrm>
            <a:off x="2347913" y="2695296"/>
            <a:ext cx="1271138" cy="676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2" h="21216" extrusionOk="0">
                <a:moveTo>
                  <a:pt x="20958" y="0"/>
                </a:moveTo>
                <a:cubicBezTo>
                  <a:pt x="20958" y="0"/>
                  <a:pt x="21600" y="9797"/>
                  <a:pt x="17296" y="15698"/>
                </a:cubicBezTo>
                <a:cubicBezTo>
                  <a:pt x="12992" y="21600"/>
                  <a:pt x="0" y="21211"/>
                  <a:pt x="0" y="21211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74A13012-4D71-434F-9430-3CA5F6BA15B2}"/>
              </a:ext>
            </a:extLst>
          </p:cNvPr>
          <p:cNvSpPr/>
          <p:nvPr/>
        </p:nvSpPr>
        <p:spPr>
          <a:xfrm>
            <a:off x="4320859" y="2680381"/>
            <a:ext cx="744617" cy="3212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14E7C4EC-7BF7-4B70-92A6-989F4779A713}"/>
              </a:ext>
            </a:extLst>
          </p:cNvPr>
          <p:cNvSpPr/>
          <p:nvPr/>
        </p:nvSpPr>
        <p:spPr>
          <a:xfrm flipV="1">
            <a:off x="5425759" y="2680374"/>
            <a:ext cx="699800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Line">
            <a:extLst>
              <a:ext uri="{FF2B5EF4-FFF2-40B4-BE49-F238E27FC236}">
                <a16:creationId xmlns:a16="http://schemas.microsoft.com/office/drawing/2014/main" id="{D9C5C5E6-4F6F-4732-B11A-FE6C01899253}"/>
              </a:ext>
            </a:extLst>
          </p:cNvPr>
          <p:cNvSpPr/>
          <p:nvPr/>
        </p:nvSpPr>
        <p:spPr>
          <a:xfrm flipV="1">
            <a:off x="6467159" y="2680374"/>
            <a:ext cx="699800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E37A17DE-BBD2-4F38-B76B-EF9ACDDE6339}"/>
              </a:ext>
            </a:extLst>
          </p:cNvPr>
          <p:cNvSpPr/>
          <p:nvPr/>
        </p:nvSpPr>
        <p:spPr>
          <a:xfrm>
            <a:off x="7521259" y="2680381"/>
            <a:ext cx="625555" cy="5474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5A0C543F-6335-4721-B6E4-976C4453CFE5}"/>
              </a:ext>
            </a:extLst>
          </p:cNvPr>
          <p:cNvSpPr/>
          <p:nvPr/>
        </p:nvSpPr>
        <p:spPr>
          <a:xfrm>
            <a:off x="2360018" y="2680374"/>
            <a:ext cx="2342547" cy="952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9" h="21600" extrusionOk="0">
                <a:moveTo>
                  <a:pt x="21313" y="0"/>
                </a:moveTo>
                <a:cubicBezTo>
                  <a:pt x="21313" y="0"/>
                  <a:pt x="21600" y="9391"/>
                  <a:pt x="18336" y="13976"/>
                </a:cubicBezTo>
                <a:cubicBezTo>
                  <a:pt x="14616" y="19203"/>
                  <a:pt x="6257" y="21548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4DB65524-8F1F-46DB-93A0-D876D496EA33}"/>
              </a:ext>
            </a:extLst>
          </p:cNvPr>
          <p:cNvSpPr/>
          <p:nvPr/>
        </p:nvSpPr>
        <p:spPr>
          <a:xfrm>
            <a:off x="2353946" y="2680374"/>
            <a:ext cx="3427413" cy="12025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1147" y="9771"/>
                  <a:pt x="18996" y="12816"/>
                </a:cubicBezTo>
                <a:cubicBezTo>
                  <a:pt x="14446" y="19255"/>
                  <a:pt x="5923" y="21330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783D8B4A-B19D-4702-87D9-71BED8A8BC34}"/>
              </a:ext>
            </a:extLst>
          </p:cNvPr>
          <p:cNvSpPr/>
          <p:nvPr/>
        </p:nvSpPr>
        <p:spPr>
          <a:xfrm>
            <a:off x="2352874" y="2696725"/>
            <a:ext cx="4476355" cy="14574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0240" y="11267"/>
                  <a:pt x="18190" y="13875"/>
                </a:cubicBezTo>
                <a:cubicBezTo>
                  <a:pt x="13400" y="19968"/>
                  <a:pt x="6151" y="21377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8EBD4D60-B5B4-4EDB-AAA4-FD282051EE2A}"/>
              </a:ext>
            </a:extLst>
          </p:cNvPr>
          <p:cNvSpPr/>
          <p:nvPr/>
        </p:nvSpPr>
        <p:spPr>
          <a:xfrm>
            <a:off x="2357399" y="2695256"/>
            <a:ext cx="5493743" cy="1724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1207" y="9106"/>
                  <a:pt x="18562" y="12859"/>
                </a:cubicBezTo>
                <a:cubicBezTo>
                  <a:pt x="14811" y="18180"/>
                  <a:pt x="6757" y="21506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FE2938-492A-4418-8803-62A52B9D594F}"/>
              </a:ext>
            </a:extLst>
          </p:cNvPr>
          <p:cNvSpPr/>
          <p:nvPr/>
        </p:nvSpPr>
        <p:spPr>
          <a:xfrm>
            <a:off x="1613289" y="5741590"/>
            <a:ext cx="6006711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All Boolean equations can be written in SOP form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0B6A4BB-E6F7-4790-98F0-B9A1D6412165}"/>
              </a:ext>
            </a:extLst>
          </p:cNvPr>
          <p:cNvSpPr/>
          <p:nvPr/>
        </p:nvSpPr>
        <p:spPr>
          <a:xfrm>
            <a:off x="430572" y="4694128"/>
            <a:ext cx="81482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Each row in a truth table has a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minterm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minterm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is a product (AND) of literals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Each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minterm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is TRUE for that row (and only that row)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1" u="none" strike="noStrike" kern="1200" cap="none" spc="0" normalizeH="0" baseline="0" noProof="0">
              <a:ln>
                <a:noFill/>
              </a:ln>
              <a:solidFill>
                <a:srgbClr val="CC99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D8596EE-96C0-49F7-AE82-30948DB81651}"/>
                  </a:ext>
                </a:extLst>
              </p:cNvPr>
              <p:cNvSpPr/>
              <p:nvPr/>
            </p:nvSpPr>
            <p:spPr>
              <a:xfrm>
                <a:off x="2667000" y="2337753"/>
                <a:ext cx="5566524" cy="4008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D8596EE-96C0-49F7-AE82-30948DB816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2337753"/>
                <a:ext cx="5566524" cy="4008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E14DE23-EE5A-404C-9277-4E6EEF39D8F5}"/>
                  </a:ext>
                </a:extLst>
              </p:cNvPr>
              <p:cNvSpPr/>
              <p:nvPr/>
            </p:nvSpPr>
            <p:spPr>
              <a:xfrm>
                <a:off x="550454" y="206906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E14DE23-EE5A-404C-9277-4E6EEF39D8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454" y="2069068"/>
                <a:ext cx="40588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D159FEC-E95A-4B8E-84D3-F72DDA0A025E}"/>
                  </a:ext>
                </a:extLst>
              </p:cNvPr>
              <p:cNvSpPr/>
              <p:nvPr/>
            </p:nvSpPr>
            <p:spPr>
              <a:xfrm>
                <a:off x="968926" y="2069068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D159FEC-E95A-4B8E-84D3-F72DDA0A02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926" y="2069068"/>
                <a:ext cx="40267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9BE44C9-2F3D-4594-81FE-9EAAF579AAD1}"/>
                  </a:ext>
                </a:extLst>
              </p:cNvPr>
              <p:cNvSpPr/>
              <p:nvPr/>
            </p:nvSpPr>
            <p:spPr>
              <a:xfrm>
                <a:off x="1443759" y="2069068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9BE44C9-2F3D-4594-81FE-9EAAF579AA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759" y="2069068"/>
                <a:ext cx="38504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EEEB8D32-2567-412A-BAB3-19610456806F}"/>
                  </a:ext>
                </a:extLst>
              </p:cNvPr>
              <p:cNvSpPr/>
              <p:nvPr/>
            </p:nvSpPr>
            <p:spPr>
              <a:xfrm>
                <a:off x="1907371" y="2069068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EEEB8D32-2567-412A-BAB3-1961045680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371" y="2069068"/>
                <a:ext cx="378629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94DFEFC9-B05D-B04B-974E-7B76E105FC30}"/>
              </a:ext>
            </a:extLst>
          </p:cNvPr>
          <p:cNvSpPr txBox="1"/>
          <p:nvPr/>
        </p:nvSpPr>
        <p:spPr>
          <a:xfrm>
            <a:off x="-49555" y="6446814"/>
            <a:ext cx="8964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Find all the input combinations (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minterms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 for which the output of the function is TRUE.</a:t>
            </a:r>
          </a:p>
        </p:txBody>
      </p:sp>
    </p:spTree>
    <p:extLst>
      <p:ext uri="{BB962C8B-B14F-4D97-AF65-F5344CB8AC3E}">
        <p14:creationId xmlns:p14="http://schemas.microsoft.com/office/powerpoint/2010/main" val="17320674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36D91-E507-4232-9A59-790B669A5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SOP Form — Why Does It Work?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79699F-D6D8-455C-B8B2-74AEAE29D9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461A7712-F82B-45BF-944E-A5D0AF444D3F}"/>
              </a:ext>
            </a:extLst>
          </p:cNvPr>
          <p:cNvSpPr/>
          <p:nvPr/>
        </p:nvSpPr>
        <p:spPr>
          <a:xfrm>
            <a:off x="327835" y="2813185"/>
            <a:ext cx="1763713" cy="2444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graphicFrame>
        <p:nvGraphicFramePr>
          <p:cNvPr id="5" name="Table">
            <a:extLst>
              <a:ext uri="{FF2B5EF4-FFF2-40B4-BE49-F238E27FC236}">
                <a16:creationId xmlns:a16="http://schemas.microsoft.com/office/drawing/2014/main" id="{B3F306AE-43BC-4A11-8459-D7BBD641AFF1}"/>
              </a:ext>
            </a:extLst>
          </p:cNvPr>
          <p:cNvGraphicFramePr/>
          <p:nvPr/>
        </p:nvGraphicFramePr>
        <p:xfrm>
          <a:off x="327835" y="1147692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4A999DC-AFD5-421E-BE4A-16D109DF1E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6277" y="3661166"/>
                <a:ext cx="9088723" cy="296823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</a:defRPr>
                </a:lvl5pPr>
                <a:lvl6pPr marL="21383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5955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0527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5099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Only the shaded product term — </a:t>
                </a:r>
                <a14:m>
                  <m:oMath xmlns:m="http://schemas.openxmlformats.org/officeDocument/2006/math">
                    <m:r>
                      <a:rPr kumimoji="0" lang="en-US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𝐀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𝐂</m:t>
                    </m:r>
                  </m:oMath>
                </a14:m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   = </a:t>
                </a:r>
                <a14:m>
                  <m:oMath xmlns:m="http://schemas.openxmlformats.org/officeDocument/2006/math">
                    <m:r>
                      <a:rPr kumimoji="0" lang="en-US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𝟏</m:t>
                    </m:r>
                    <m:r>
                      <a:rPr kumimoji="0" lang="en-US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Arial"/>
                      </a:rPr>
                      <m:t>∙</m:t>
                    </m:r>
                    <m:acc>
                      <m:accPr>
                        <m:chr m:val="̅"/>
                        <m:ctrlP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𝟎</m:t>
                        </m:r>
                      </m:e>
                    </m:acc>
                    <m:r>
                      <a:rPr kumimoji="0" lang="en-US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Arial"/>
                      </a:rPr>
                      <m:t>∙</m:t>
                    </m:r>
                    <m:r>
                      <a:rPr kumimoji="0" lang="en-US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𝟏</m:t>
                    </m:r>
                    <m:r>
                      <a:rPr kumimoji="0" lang="en-US" sz="2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 </m:t>
                    </m:r>
                  </m:oMath>
                </a14:m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— will be 1  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No other product terms will “</a:t>
                </a: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turn on</a:t>
                </a: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” — they will all be 0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So if inputs A B C correspond to a product term in expression,</a:t>
                </a:r>
              </a:p>
              <a:p>
                <a:pPr marL="669925" marR="0" lvl="1" indent="-325438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3B812F"/>
                  </a:buClr>
                  <a:buSzPct val="60000"/>
                  <a:buFont typeface="Wingdings" panose="05000000000000000000" pitchFamily="2" charset="2"/>
                  <a:buChar char="q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pitchFamily="-106" charset="-128"/>
                    <a:cs typeface="+mn-cs"/>
                  </a:rPr>
                  <a:t>We get  0 + 0 + … + 1 + … + 0 + 0 = 1 for output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If inputs A B C do not correspond to any product term in expression</a:t>
                </a:r>
              </a:p>
              <a:p>
                <a:pPr marL="669925" marR="0" lvl="1" indent="-325438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3B812F"/>
                  </a:buClr>
                  <a:buSzPct val="60000"/>
                  <a:buFont typeface="Wingdings" panose="05000000000000000000" pitchFamily="2" charset="2"/>
                  <a:buChar char="q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pitchFamily="-106" charset="-128"/>
                    <a:cs typeface="+mn-cs"/>
                  </a:rPr>
                  <a:t>We get 0 + 0 + … + 0 = 0 for output 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charset="0"/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4A999DC-AFD5-421E-BE4A-16D109DF1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77" y="3661166"/>
                <a:ext cx="9088723" cy="2968234"/>
              </a:xfrm>
              <a:prstGeom prst="rect">
                <a:avLst/>
              </a:prstGeom>
              <a:blipFill>
                <a:blip r:embed="rId2"/>
                <a:stretch>
                  <a:fillRect l="-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">
            <a:extLst>
              <a:ext uri="{FF2B5EF4-FFF2-40B4-BE49-F238E27FC236}">
                <a16:creationId xmlns:a16="http://schemas.microsoft.com/office/drawing/2014/main" id="{112C5B0E-2EF1-408B-8670-1ABAEAE4D574}"/>
              </a:ext>
            </a:extLst>
          </p:cNvPr>
          <p:cNvSpPr/>
          <p:nvPr/>
        </p:nvSpPr>
        <p:spPr>
          <a:xfrm>
            <a:off x="5147946" y="1130974"/>
            <a:ext cx="8001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0  1 1">
            <a:extLst>
              <a:ext uri="{FF2B5EF4-FFF2-40B4-BE49-F238E27FC236}">
                <a16:creationId xmlns:a16="http://schemas.microsoft.com/office/drawing/2014/main" id="{8329875C-0283-4C98-B7BF-865150D7E4A0}"/>
              </a:ext>
            </a:extLst>
          </p:cNvPr>
          <p:cNvSpPr txBox="1"/>
          <p:nvPr/>
        </p:nvSpPr>
        <p:spPr>
          <a:xfrm>
            <a:off x="3001646" y="1126211"/>
            <a:ext cx="748985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</a:t>
            </a:r>
            <a:r>
              <a:rPr kumimoji="0" sz="1800" b="1" i="0" u="none" strike="noStrike" kern="1200" cap="none" spc="233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215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144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3" name="1 0 0">
            <a:extLst>
              <a:ext uri="{FF2B5EF4-FFF2-40B4-BE49-F238E27FC236}">
                <a16:creationId xmlns:a16="http://schemas.microsoft.com/office/drawing/2014/main" id="{25AA5FE4-096F-44DE-A393-34F34AB88A1B}"/>
              </a:ext>
            </a:extLst>
          </p:cNvPr>
          <p:cNvSpPr txBox="1"/>
          <p:nvPr/>
        </p:nvSpPr>
        <p:spPr>
          <a:xfrm>
            <a:off x="4055746" y="1126211"/>
            <a:ext cx="74490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431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  <a:r>
              <a:rPr kumimoji="0" sz="1800" b="1" i="0" u="none" strike="noStrike" kern="1200" cap="none" spc="63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sp>
        <p:nvSpPr>
          <p:cNvPr id="14" name="1 0  1">
            <a:extLst>
              <a:ext uri="{FF2B5EF4-FFF2-40B4-BE49-F238E27FC236}">
                <a16:creationId xmlns:a16="http://schemas.microsoft.com/office/drawing/2014/main" id="{12742F52-5726-4A36-A93A-F2220BC17F29}"/>
              </a:ext>
            </a:extLst>
          </p:cNvPr>
          <p:cNvSpPr txBox="1"/>
          <p:nvPr/>
        </p:nvSpPr>
        <p:spPr>
          <a:xfrm>
            <a:off x="5160646" y="1126211"/>
            <a:ext cx="73526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06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</a:t>
            </a:r>
            <a:r>
              <a:rPr kumimoji="0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5" name="1 1 0">
            <a:extLst>
              <a:ext uri="{FF2B5EF4-FFF2-40B4-BE49-F238E27FC236}">
                <a16:creationId xmlns:a16="http://schemas.microsoft.com/office/drawing/2014/main" id="{4EF82073-F15A-4318-9653-33DB43B0F041}"/>
              </a:ext>
            </a:extLst>
          </p:cNvPr>
          <p:cNvSpPr txBox="1"/>
          <p:nvPr/>
        </p:nvSpPr>
        <p:spPr>
          <a:xfrm>
            <a:off x="6202046" y="1126211"/>
            <a:ext cx="694617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78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288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sp>
        <p:nvSpPr>
          <p:cNvPr id="16" name="1 1 1">
            <a:extLst>
              <a:ext uri="{FF2B5EF4-FFF2-40B4-BE49-F238E27FC236}">
                <a16:creationId xmlns:a16="http://schemas.microsoft.com/office/drawing/2014/main" id="{E5793A03-A934-4A72-9C90-285DEF8CCD1E}"/>
              </a:ext>
            </a:extLst>
          </p:cNvPr>
          <p:cNvSpPr txBox="1"/>
          <p:nvPr/>
        </p:nvSpPr>
        <p:spPr>
          <a:xfrm>
            <a:off x="7256146" y="1126211"/>
            <a:ext cx="68775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252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6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691DD4A7-C258-4799-AE1A-3D70E7074DE3}"/>
              </a:ext>
            </a:extLst>
          </p:cNvPr>
          <p:cNvSpPr/>
          <p:nvPr/>
        </p:nvSpPr>
        <p:spPr>
          <a:xfrm flipV="1">
            <a:off x="3047088" y="1691552"/>
            <a:ext cx="699801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Line">
            <a:extLst>
              <a:ext uri="{FF2B5EF4-FFF2-40B4-BE49-F238E27FC236}">
                <a16:creationId xmlns:a16="http://schemas.microsoft.com/office/drawing/2014/main" id="{9ED4B650-6BC0-49BD-886A-F6108FC8F574}"/>
              </a:ext>
            </a:extLst>
          </p:cNvPr>
          <p:cNvSpPr/>
          <p:nvPr/>
        </p:nvSpPr>
        <p:spPr>
          <a:xfrm>
            <a:off x="2133600" y="1704696"/>
            <a:ext cx="1271138" cy="676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2" h="21216" extrusionOk="0">
                <a:moveTo>
                  <a:pt x="20958" y="0"/>
                </a:moveTo>
                <a:cubicBezTo>
                  <a:pt x="20958" y="0"/>
                  <a:pt x="21600" y="9797"/>
                  <a:pt x="17296" y="15698"/>
                </a:cubicBezTo>
                <a:cubicBezTo>
                  <a:pt x="12992" y="21600"/>
                  <a:pt x="0" y="21211"/>
                  <a:pt x="0" y="21211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3F3D172D-260F-49F3-B622-FC9A1898057B}"/>
              </a:ext>
            </a:extLst>
          </p:cNvPr>
          <p:cNvSpPr/>
          <p:nvPr/>
        </p:nvSpPr>
        <p:spPr>
          <a:xfrm>
            <a:off x="4106546" y="1689781"/>
            <a:ext cx="744617" cy="3212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F6E6B694-E33F-4555-8521-31D6528613FC}"/>
              </a:ext>
            </a:extLst>
          </p:cNvPr>
          <p:cNvSpPr/>
          <p:nvPr/>
        </p:nvSpPr>
        <p:spPr>
          <a:xfrm flipV="1">
            <a:off x="5211446" y="1689774"/>
            <a:ext cx="699800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8440363E-C384-4720-A4F9-B50EC223463D}"/>
              </a:ext>
            </a:extLst>
          </p:cNvPr>
          <p:cNvSpPr/>
          <p:nvPr/>
        </p:nvSpPr>
        <p:spPr>
          <a:xfrm flipV="1">
            <a:off x="6252846" y="1689774"/>
            <a:ext cx="699800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0895A041-9482-4C76-8B55-90AE49BC9D24}"/>
              </a:ext>
            </a:extLst>
          </p:cNvPr>
          <p:cNvSpPr/>
          <p:nvPr/>
        </p:nvSpPr>
        <p:spPr>
          <a:xfrm>
            <a:off x="7306946" y="1689781"/>
            <a:ext cx="625555" cy="5474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EF5A5E97-62F3-439B-B66B-930ED66F8F30}"/>
              </a:ext>
            </a:extLst>
          </p:cNvPr>
          <p:cNvSpPr/>
          <p:nvPr/>
        </p:nvSpPr>
        <p:spPr>
          <a:xfrm>
            <a:off x="2145705" y="1689774"/>
            <a:ext cx="2342547" cy="952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9" h="21600" extrusionOk="0">
                <a:moveTo>
                  <a:pt x="21313" y="0"/>
                </a:moveTo>
                <a:cubicBezTo>
                  <a:pt x="21313" y="0"/>
                  <a:pt x="21600" y="9391"/>
                  <a:pt x="18336" y="13976"/>
                </a:cubicBezTo>
                <a:cubicBezTo>
                  <a:pt x="14616" y="19203"/>
                  <a:pt x="6257" y="21548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4A7BABA9-8993-4E7E-B21E-D4CDCC9220DA}"/>
              </a:ext>
            </a:extLst>
          </p:cNvPr>
          <p:cNvSpPr/>
          <p:nvPr/>
        </p:nvSpPr>
        <p:spPr>
          <a:xfrm>
            <a:off x="2139633" y="1689774"/>
            <a:ext cx="3427413" cy="12025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1147" y="9771"/>
                  <a:pt x="18996" y="12816"/>
                </a:cubicBezTo>
                <a:cubicBezTo>
                  <a:pt x="14446" y="19255"/>
                  <a:pt x="5923" y="21330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Line">
            <a:extLst>
              <a:ext uri="{FF2B5EF4-FFF2-40B4-BE49-F238E27FC236}">
                <a16:creationId xmlns:a16="http://schemas.microsoft.com/office/drawing/2014/main" id="{132681E5-5FC9-47DC-BA7E-7273BDF30B05}"/>
              </a:ext>
            </a:extLst>
          </p:cNvPr>
          <p:cNvSpPr/>
          <p:nvPr/>
        </p:nvSpPr>
        <p:spPr>
          <a:xfrm>
            <a:off x="2138561" y="1706125"/>
            <a:ext cx="4476355" cy="14574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0240" y="11267"/>
                  <a:pt x="18190" y="13875"/>
                </a:cubicBezTo>
                <a:cubicBezTo>
                  <a:pt x="13400" y="19968"/>
                  <a:pt x="6151" y="21377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Line">
            <a:extLst>
              <a:ext uri="{FF2B5EF4-FFF2-40B4-BE49-F238E27FC236}">
                <a16:creationId xmlns:a16="http://schemas.microsoft.com/office/drawing/2014/main" id="{D91FF180-7E7A-497C-AEB5-A69C3BA71C52}"/>
              </a:ext>
            </a:extLst>
          </p:cNvPr>
          <p:cNvSpPr/>
          <p:nvPr/>
        </p:nvSpPr>
        <p:spPr>
          <a:xfrm>
            <a:off x="2143086" y="1704656"/>
            <a:ext cx="5493743" cy="1724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1207" y="9106"/>
                  <a:pt x="18562" y="12859"/>
                </a:cubicBezTo>
                <a:cubicBezTo>
                  <a:pt x="14811" y="18180"/>
                  <a:pt x="6757" y="21506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B8DB3DBC-5B68-4CBC-A915-48D8237D90D0}"/>
                  </a:ext>
                </a:extLst>
              </p:cNvPr>
              <p:cNvSpPr/>
              <p:nvPr/>
            </p:nvSpPr>
            <p:spPr>
              <a:xfrm>
                <a:off x="2451027" y="1339759"/>
                <a:ext cx="5566524" cy="4008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B8DB3DBC-5B68-4CBC-A915-48D8237D90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1027" y="1339759"/>
                <a:ext cx="5566524" cy="4008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8153095-8EC1-4B78-AC10-2741A490337E}"/>
                  </a:ext>
                </a:extLst>
              </p:cNvPr>
              <p:cNvSpPr/>
              <p:nvPr/>
            </p:nvSpPr>
            <p:spPr>
              <a:xfrm>
                <a:off x="304800" y="1066800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8153095-8EC1-4B78-AC10-2741A49033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066800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528CF23-91E3-45F3-8AC7-DAFB30EC0988}"/>
                  </a:ext>
                </a:extLst>
              </p:cNvPr>
              <p:cNvSpPr/>
              <p:nvPr/>
            </p:nvSpPr>
            <p:spPr>
              <a:xfrm>
                <a:off x="762000" y="1066800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528CF23-91E3-45F3-8AC7-DAFB30EC09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066800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A4BD1F1-1344-4912-AF33-CA8E8AFB9D7F}"/>
                  </a:ext>
                </a:extLst>
              </p:cNvPr>
              <p:cNvSpPr/>
              <p:nvPr/>
            </p:nvSpPr>
            <p:spPr>
              <a:xfrm>
                <a:off x="1219200" y="1066800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A4BD1F1-1344-4912-AF33-CA8E8AFB9D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1066800"/>
                <a:ext cx="38504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908D7E5-7D8D-4AB4-B020-5F48D4B13746}"/>
                  </a:ext>
                </a:extLst>
              </p:cNvPr>
              <p:cNvSpPr/>
              <p:nvPr/>
            </p:nvSpPr>
            <p:spPr>
              <a:xfrm>
                <a:off x="1678771" y="1066800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908D7E5-7D8D-4AB4-B020-5F48D4B137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8771" y="1066800"/>
                <a:ext cx="37862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Line">
            <a:extLst>
              <a:ext uri="{FF2B5EF4-FFF2-40B4-BE49-F238E27FC236}">
                <a16:creationId xmlns:a16="http://schemas.microsoft.com/office/drawing/2014/main" id="{FC315CCE-77E7-4486-A513-CF7572B11691}"/>
              </a:ext>
            </a:extLst>
          </p:cNvPr>
          <p:cNvSpPr/>
          <p:nvPr/>
        </p:nvSpPr>
        <p:spPr>
          <a:xfrm flipV="1">
            <a:off x="5828104" y="1162185"/>
            <a:ext cx="438095" cy="133215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id="{A5334503-059E-415C-A59B-C43F1F9D0664}"/>
              </a:ext>
            </a:extLst>
          </p:cNvPr>
          <p:cNvSpPr/>
          <p:nvPr/>
        </p:nvSpPr>
        <p:spPr>
          <a:xfrm flipH="1">
            <a:off x="4938705" y="1584097"/>
            <a:ext cx="292228" cy="353267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8CE5E63-276F-4CB6-8090-4A20D0CEE0EB}"/>
              </a:ext>
            </a:extLst>
          </p:cNvPr>
          <p:cNvSpPr/>
          <p:nvPr/>
        </p:nvSpPr>
        <p:spPr>
          <a:xfrm>
            <a:off x="5638800" y="900814"/>
            <a:ext cx="124521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This input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A462ED-57DC-4750-8585-BBB92A59B907}"/>
              </a:ext>
            </a:extLst>
          </p:cNvPr>
          <p:cNvSpPr/>
          <p:nvPr/>
        </p:nvSpPr>
        <p:spPr>
          <a:xfrm>
            <a:off x="4310116" y="1879072"/>
            <a:ext cx="11762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Activates</a:t>
            </a:r>
          </a:p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this term</a:t>
            </a:r>
          </a:p>
        </p:txBody>
      </p:sp>
    </p:spTree>
    <p:extLst>
      <p:ext uri="{BB962C8B-B14F-4D97-AF65-F5344CB8AC3E}">
        <p14:creationId xmlns:p14="http://schemas.microsoft.com/office/powerpoint/2010/main" val="1614215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32" grpId="0" animBg="1"/>
      <p:bldP spid="33" grpId="0" animBg="1"/>
      <p:bldP spid="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6BD1C-DCB1-4286-9704-4BE5ACB7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Aside: Notation for SOP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78D34C-DF38-4390-A442-229B67C53B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23189B6C-16D3-4C34-B055-E70991773853}"/>
              </a:ext>
            </a:extLst>
          </p:cNvPr>
          <p:cNvSpPr/>
          <p:nvPr/>
        </p:nvSpPr>
        <p:spPr>
          <a:xfrm>
            <a:off x="542925" y="4922060"/>
            <a:ext cx="7458074" cy="2413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" name="111 = decimal 7 so this is minterm #7, or  m7">
            <a:extLst>
              <a:ext uri="{FF2B5EF4-FFF2-40B4-BE49-F238E27FC236}">
                <a16:creationId xmlns:a16="http://schemas.microsoft.com/office/drawing/2014/main" id="{6A7EE676-F633-41E3-A742-6865D027BDCB}"/>
              </a:ext>
            </a:extLst>
          </p:cNvPr>
          <p:cNvSpPr txBox="1"/>
          <p:nvPr/>
        </p:nvSpPr>
        <p:spPr>
          <a:xfrm>
            <a:off x="2598737" y="4869672"/>
            <a:ext cx="4437946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111 = decimal 7 so this is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#7, or  m7</a:t>
            </a: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C216E0B7-B836-48DF-8A96-80B8505B46AB}"/>
              </a:ext>
            </a:extLst>
          </p:cNvPr>
          <p:cNvSpPr/>
          <p:nvPr/>
        </p:nvSpPr>
        <p:spPr>
          <a:xfrm>
            <a:off x="517524" y="4236260"/>
            <a:ext cx="7483475" cy="2413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7" name="100 = decimal 4 so this is minterm #4, or  m4">
            <a:extLst>
              <a:ext uri="{FF2B5EF4-FFF2-40B4-BE49-F238E27FC236}">
                <a16:creationId xmlns:a16="http://schemas.microsoft.com/office/drawing/2014/main" id="{EE3DFC78-000D-48BF-B53E-2E3AE1301DF3}"/>
              </a:ext>
            </a:extLst>
          </p:cNvPr>
          <p:cNvSpPr txBox="1"/>
          <p:nvPr/>
        </p:nvSpPr>
        <p:spPr>
          <a:xfrm>
            <a:off x="2573336" y="4183872"/>
            <a:ext cx="5732463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100 = decimal 4 so this is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#4, or  m4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A4F1C77-72CB-4E8E-9EB3-A25A74B5C61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458200" cy="49720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Standard “shorthand” notation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If we agree on the 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order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of the variables in the rows of truth table…</a:t>
            </a:r>
          </a:p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then we can enumerate each row with the decimal number that corresponds to the binary number created by the input pattern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grpSp>
        <p:nvGrpSpPr>
          <p:cNvPr id="9" name="Group">
            <a:extLst>
              <a:ext uri="{FF2B5EF4-FFF2-40B4-BE49-F238E27FC236}">
                <a16:creationId xmlns:a16="http://schemas.microsoft.com/office/drawing/2014/main" id="{AE42BE12-5CFE-4691-ABDC-AE079D668196}"/>
              </a:ext>
            </a:extLst>
          </p:cNvPr>
          <p:cNvGrpSpPr/>
          <p:nvPr/>
        </p:nvGrpSpPr>
        <p:grpSpPr>
          <a:xfrm>
            <a:off x="517525" y="2947501"/>
            <a:ext cx="1681229" cy="2346283"/>
            <a:chOff x="0" y="0"/>
            <a:chExt cx="1681228" cy="2346282"/>
          </a:xfrm>
        </p:grpSpPr>
        <p:sp>
          <p:nvSpPr>
            <p:cNvPr id="10" name="A B C F…">
              <a:extLst>
                <a:ext uri="{FF2B5EF4-FFF2-40B4-BE49-F238E27FC236}">
                  <a16:creationId xmlns:a16="http://schemas.microsoft.com/office/drawing/2014/main" id="{F2BB4B74-87D4-4C47-B284-EA492C21310D}"/>
                </a:ext>
              </a:extLst>
            </p:cNvPr>
            <p:cNvSpPr txBox="1"/>
            <p:nvPr/>
          </p:nvSpPr>
          <p:spPr>
            <a:xfrm>
              <a:off x="0" y="0"/>
              <a:ext cx="1681228" cy="23462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			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0	0	0	0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0	0	1	0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0	1	0	0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0	1	1	1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1	0	0	1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1	0	1	1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1	1	0	1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1	1	1	1	</a:t>
              </a:r>
            </a:p>
          </p:txBody>
        </p:sp>
        <p:sp>
          <p:nvSpPr>
            <p:cNvPr id="11" name="Line">
              <a:extLst>
                <a:ext uri="{FF2B5EF4-FFF2-40B4-BE49-F238E27FC236}">
                  <a16:creationId xmlns:a16="http://schemas.microsoft.com/office/drawing/2014/main" id="{89DF222B-C906-47D5-A9D0-F12BB9715E2C}"/>
                </a:ext>
              </a:extLst>
            </p:cNvPr>
            <p:cNvSpPr/>
            <p:nvPr/>
          </p:nvSpPr>
          <p:spPr>
            <a:xfrm>
              <a:off x="65087" y="306387"/>
              <a:ext cx="1244601" cy="1589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Line">
              <a:extLst>
                <a:ext uri="{FF2B5EF4-FFF2-40B4-BE49-F238E27FC236}">
                  <a16:creationId xmlns:a16="http://schemas.microsoft.com/office/drawing/2014/main" id="{4FBBB0DB-8BAD-4ED4-8B09-27C113601F56}"/>
                </a:ext>
              </a:extLst>
            </p:cNvPr>
            <p:cNvSpPr/>
            <p:nvPr/>
          </p:nvSpPr>
          <p:spPr>
            <a:xfrm>
              <a:off x="1030287" y="90487"/>
              <a:ext cx="1588" cy="2095501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3" name="Rectangle">
            <a:extLst>
              <a:ext uri="{FF2B5EF4-FFF2-40B4-BE49-F238E27FC236}">
                <a16:creationId xmlns:a16="http://schemas.microsoft.com/office/drawing/2014/main" id="{88326026-18BB-4C0A-819F-F05794B1AB64}"/>
              </a:ext>
            </a:extLst>
          </p:cNvPr>
          <p:cNvSpPr/>
          <p:nvPr/>
        </p:nvSpPr>
        <p:spPr>
          <a:xfrm>
            <a:off x="505807" y="5257800"/>
            <a:ext cx="3729038" cy="1086545"/>
          </a:xfrm>
          <a:prstGeom prst="rect">
            <a:avLst/>
          </a:prstGeom>
          <a:solidFill>
            <a:srgbClr val="D7D7D7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4" name="f =">
            <a:extLst>
              <a:ext uri="{FF2B5EF4-FFF2-40B4-BE49-F238E27FC236}">
                <a16:creationId xmlns:a16="http://schemas.microsoft.com/office/drawing/2014/main" id="{85291BF6-2EF7-4DA7-8D77-BECBC3C4318A}"/>
              </a:ext>
            </a:extLst>
          </p:cNvPr>
          <p:cNvSpPr txBox="1"/>
          <p:nvPr/>
        </p:nvSpPr>
        <p:spPr>
          <a:xfrm>
            <a:off x="549692" y="5372664"/>
            <a:ext cx="746137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f =</a:t>
            </a:r>
          </a:p>
        </p:txBody>
      </p:sp>
      <p:sp>
        <p:nvSpPr>
          <p:cNvPr id="15" name="= ∑m(3,4,5,6,7)">
            <a:extLst>
              <a:ext uri="{FF2B5EF4-FFF2-40B4-BE49-F238E27FC236}">
                <a16:creationId xmlns:a16="http://schemas.microsoft.com/office/drawing/2014/main" id="{229965B4-B0D0-4EC2-84EC-62B0C65A2803}"/>
              </a:ext>
            </a:extLst>
          </p:cNvPr>
          <p:cNvSpPr txBox="1"/>
          <p:nvPr/>
        </p:nvSpPr>
        <p:spPr>
          <a:xfrm>
            <a:off x="699351" y="5877436"/>
            <a:ext cx="175921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= ∑m(3,4,5,6,7)</a:t>
            </a:r>
          </a:p>
        </p:txBody>
      </p:sp>
      <p:sp>
        <p:nvSpPr>
          <p:cNvPr id="16" name="m3 + m4 + m5 + m6 + m7">
            <a:extLst>
              <a:ext uri="{FF2B5EF4-FFF2-40B4-BE49-F238E27FC236}">
                <a16:creationId xmlns:a16="http://schemas.microsoft.com/office/drawing/2014/main" id="{40950DA9-35FE-43ED-A857-CEF1C5B461DC}"/>
              </a:ext>
            </a:extLst>
          </p:cNvPr>
          <p:cNvSpPr txBox="1"/>
          <p:nvPr/>
        </p:nvSpPr>
        <p:spPr>
          <a:xfrm>
            <a:off x="914532" y="5372664"/>
            <a:ext cx="291158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m3 + m4 + m5 + m6 + m7</a:t>
            </a:r>
          </a:p>
        </p:txBody>
      </p:sp>
      <p:sp>
        <p:nvSpPr>
          <p:cNvPr id="17" name="Rectangle">
            <a:extLst>
              <a:ext uri="{FF2B5EF4-FFF2-40B4-BE49-F238E27FC236}">
                <a16:creationId xmlns:a16="http://schemas.microsoft.com/office/drawing/2014/main" id="{ED31F3D9-CC4B-409A-8F5A-B92ECD6DD2CF}"/>
              </a:ext>
            </a:extLst>
          </p:cNvPr>
          <p:cNvSpPr/>
          <p:nvPr/>
        </p:nvSpPr>
        <p:spPr>
          <a:xfrm>
            <a:off x="1038225" y="5343525"/>
            <a:ext cx="2755901" cy="4191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8" name="Rectangle">
            <a:extLst>
              <a:ext uri="{FF2B5EF4-FFF2-40B4-BE49-F238E27FC236}">
                <a16:creationId xmlns:a16="http://schemas.microsoft.com/office/drawing/2014/main" id="{0E91051F-9F41-4536-9E6E-680EE30A5F1A}"/>
              </a:ext>
            </a:extLst>
          </p:cNvPr>
          <p:cNvSpPr/>
          <p:nvPr/>
        </p:nvSpPr>
        <p:spPr>
          <a:xfrm>
            <a:off x="746125" y="5848297"/>
            <a:ext cx="1828801" cy="4191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9" name="We can write this as a sum of products">
            <a:extLst>
              <a:ext uri="{FF2B5EF4-FFF2-40B4-BE49-F238E27FC236}">
                <a16:creationId xmlns:a16="http://schemas.microsoft.com/office/drawing/2014/main" id="{88CEB84E-BD53-4597-840F-8D2C20DCB2A6}"/>
              </a:ext>
            </a:extLst>
          </p:cNvPr>
          <p:cNvSpPr txBox="1"/>
          <p:nvPr/>
        </p:nvSpPr>
        <p:spPr>
          <a:xfrm>
            <a:off x="4315807" y="5340517"/>
            <a:ext cx="459100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write this as a sum of products</a:t>
            </a:r>
          </a:p>
        </p:txBody>
      </p:sp>
      <p:sp>
        <p:nvSpPr>
          <p:cNvPr id="20" name="Or, we can use a summation notation">
            <a:extLst>
              <a:ext uri="{FF2B5EF4-FFF2-40B4-BE49-F238E27FC236}">
                <a16:creationId xmlns:a16="http://schemas.microsoft.com/office/drawing/2014/main" id="{FC10AA5B-28D3-4231-AAE1-603BF4FF5FBE}"/>
              </a:ext>
            </a:extLst>
          </p:cNvPr>
          <p:cNvSpPr txBox="1"/>
          <p:nvPr/>
        </p:nvSpPr>
        <p:spPr>
          <a:xfrm>
            <a:off x="4315807" y="5868052"/>
            <a:ext cx="375532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Or, we can use a summation notation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6F609C1-AA54-4B01-AC42-B1CB3C994013}"/>
                  </a:ext>
                </a:extLst>
              </p:cNvPr>
              <p:cNvSpPr/>
              <p:nvPr/>
            </p:nvSpPr>
            <p:spPr>
              <a:xfrm>
                <a:off x="477839" y="2910526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6F609C1-AA54-4B01-AC42-B1CB3C9940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39" y="2910526"/>
                <a:ext cx="405880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5ADEB51-D980-4EDC-AD28-5A95FD96BA9F}"/>
                  </a:ext>
                </a:extLst>
              </p:cNvPr>
              <p:cNvSpPr/>
              <p:nvPr/>
            </p:nvSpPr>
            <p:spPr>
              <a:xfrm>
                <a:off x="816526" y="2910526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5ADEB51-D980-4EDC-AD28-5A95FD96BA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526" y="2910526"/>
                <a:ext cx="40267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D32B76-E1B2-415F-9578-3109358A53B1}"/>
                  </a:ext>
                </a:extLst>
              </p:cNvPr>
              <p:cNvSpPr/>
              <p:nvPr/>
            </p:nvSpPr>
            <p:spPr>
              <a:xfrm>
                <a:off x="1145139" y="2910526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D32B76-E1B2-415F-9578-3109358A53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139" y="2910526"/>
                <a:ext cx="38504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09E822D-6A6F-4F16-8B47-CE271F7A8C82}"/>
                  </a:ext>
                </a:extLst>
              </p:cNvPr>
              <p:cNvSpPr/>
              <p:nvPr/>
            </p:nvSpPr>
            <p:spPr>
              <a:xfrm>
                <a:off x="1529956" y="2910526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09E822D-6A6F-4F16-8B47-CE271F7A8C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9956" y="2910526"/>
                <a:ext cx="37862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551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 advAuto="0"/>
      <p:bldP spid="17" grpId="1" animBg="1"/>
      <p:bldP spid="18" grpId="0" animBg="1" advAuto="0"/>
      <p:bldP spid="18" grpId="1" animBg="1"/>
      <p:bldP spid="19" grpId="0" animBg="1"/>
      <p:bldP spid="20" grpId="0" animBg="1"/>
      <p:bldP spid="22" grpId="0"/>
      <p:bldP spid="23" grpId="0"/>
      <p:bldP spid="24" grpId="0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D8A5C-A5FA-4641-9D4B-D68A98D4B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Canonical SOP Forms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E596E1-6EC8-4F47-AB87-84B1300C32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3F037B0C-BF20-49FC-8F6F-14E89D21DF04}"/>
              </a:ext>
            </a:extLst>
          </p:cNvPr>
          <p:cNvSpPr/>
          <p:nvPr/>
        </p:nvSpPr>
        <p:spPr>
          <a:xfrm>
            <a:off x="3714279" y="2401888"/>
            <a:ext cx="5143500" cy="825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0" name="Oval">
            <a:extLst>
              <a:ext uri="{FF2B5EF4-FFF2-40B4-BE49-F238E27FC236}">
                <a16:creationId xmlns:a16="http://schemas.microsoft.com/office/drawing/2014/main" id="{A15EA4A5-7740-49A2-B25E-5DC27A7B0D1C}"/>
              </a:ext>
            </a:extLst>
          </p:cNvPr>
          <p:cNvSpPr/>
          <p:nvPr/>
        </p:nvSpPr>
        <p:spPr>
          <a:xfrm>
            <a:off x="2558579" y="2947988"/>
            <a:ext cx="444500" cy="317500"/>
          </a:xfrm>
          <a:prstGeom prst="ellipse">
            <a:avLst/>
          </a:prstGeom>
          <a:solidFill>
            <a:srgbClr val="FFB6C2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E028DD5A-08C1-47F7-958E-5B2B67F797E8}"/>
              </a:ext>
            </a:extLst>
          </p:cNvPr>
          <p:cNvSpPr/>
          <p:nvPr/>
        </p:nvSpPr>
        <p:spPr>
          <a:xfrm>
            <a:off x="3765079" y="3733800"/>
            <a:ext cx="5143500" cy="23368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Shorthand Notation for…">
            <a:extLst>
              <a:ext uri="{FF2B5EF4-FFF2-40B4-BE49-F238E27FC236}">
                <a16:creationId xmlns:a16="http://schemas.microsoft.com/office/drawing/2014/main" id="{2C1E300F-96EA-4AAA-BDA3-F272746B8388}"/>
              </a:ext>
            </a:extLst>
          </p:cNvPr>
          <p:cNvSpPr txBox="1"/>
          <p:nvPr/>
        </p:nvSpPr>
        <p:spPr>
          <a:xfrm>
            <a:off x="687998" y="3697288"/>
            <a:ext cx="2409249" cy="5242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Shorthand Notation for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Minterms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of 3 Variables</a:t>
            </a:r>
          </a:p>
        </p:txBody>
      </p:sp>
      <p:sp>
        <p:nvSpPr>
          <p:cNvPr id="13" name="ƒ in canonical form:">
            <a:extLst>
              <a:ext uri="{FF2B5EF4-FFF2-40B4-BE49-F238E27FC236}">
                <a16:creationId xmlns:a16="http://schemas.microsoft.com/office/drawing/2014/main" id="{6C370343-AC7C-4334-B610-DC017707B447}"/>
              </a:ext>
            </a:extLst>
          </p:cNvPr>
          <p:cNvSpPr txBox="1"/>
          <p:nvPr/>
        </p:nvSpPr>
        <p:spPr>
          <a:xfrm>
            <a:off x="3460279" y="1219200"/>
            <a:ext cx="2769925" cy="373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F </a:t>
            </a: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in canonical form:</a:t>
            </a:r>
          </a:p>
        </p:txBody>
      </p:sp>
      <p:sp>
        <p:nvSpPr>
          <p:cNvPr id="14" name="ƒ(A,B,C) = ∑m(3,4,5,6,7)">
            <a:extLst>
              <a:ext uri="{FF2B5EF4-FFF2-40B4-BE49-F238E27FC236}">
                <a16:creationId xmlns:a16="http://schemas.microsoft.com/office/drawing/2014/main" id="{E7F17F8B-89F5-4F15-8E65-568C5BDD237E}"/>
              </a:ext>
            </a:extLst>
          </p:cNvPr>
          <p:cNvSpPr txBox="1"/>
          <p:nvPr/>
        </p:nvSpPr>
        <p:spPr>
          <a:xfrm>
            <a:off x="3726979" y="1728788"/>
            <a:ext cx="2595262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F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(A,B,C) = ∑m(3,4,5,6,7)</a:t>
            </a:r>
          </a:p>
        </p:txBody>
      </p:sp>
      <p:sp>
        <p:nvSpPr>
          <p:cNvPr id="15" name="= m3 + m4 + m5 + m6 + m7">
            <a:extLst>
              <a:ext uri="{FF2B5EF4-FFF2-40B4-BE49-F238E27FC236}">
                <a16:creationId xmlns:a16="http://schemas.microsoft.com/office/drawing/2014/main" id="{AFFA5886-27F9-4576-A13C-35CEB3343755}"/>
              </a:ext>
            </a:extLst>
          </p:cNvPr>
          <p:cNvSpPr txBox="1"/>
          <p:nvPr/>
        </p:nvSpPr>
        <p:spPr>
          <a:xfrm>
            <a:off x="4692179" y="2033588"/>
            <a:ext cx="2704266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= m3 + m4 + m5 + m6 + m7</a:t>
            </a:r>
          </a:p>
        </p:txBody>
      </p:sp>
      <p:sp>
        <p:nvSpPr>
          <p:cNvPr id="16" name="canonical form ≠ minimal form">
            <a:extLst>
              <a:ext uri="{FF2B5EF4-FFF2-40B4-BE49-F238E27FC236}">
                <a16:creationId xmlns:a16="http://schemas.microsoft.com/office/drawing/2014/main" id="{7A2F7D17-D834-42D6-80CC-1D67AB74B6E8}"/>
              </a:ext>
            </a:extLst>
          </p:cNvPr>
          <p:cNvSpPr txBox="1"/>
          <p:nvPr/>
        </p:nvSpPr>
        <p:spPr>
          <a:xfrm>
            <a:off x="3472979" y="3344694"/>
            <a:ext cx="3839193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canonical form ≠ minimal form</a:t>
            </a:r>
          </a:p>
        </p:txBody>
      </p:sp>
      <p:sp>
        <p:nvSpPr>
          <p:cNvPr id="19" name="2-Level AND/OR…">
            <a:extLst>
              <a:ext uri="{FF2B5EF4-FFF2-40B4-BE49-F238E27FC236}">
                <a16:creationId xmlns:a16="http://schemas.microsoft.com/office/drawing/2014/main" id="{62F1A953-35C2-4054-8FA6-138A8DFF8BCC}"/>
              </a:ext>
            </a:extLst>
          </p:cNvPr>
          <p:cNvSpPr txBox="1"/>
          <p:nvPr/>
        </p:nvSpPr>
        <p:spPr>
          <a:xfrm>
            <a:off x="784386" y="5589588"/>
            <a:ext cx="1681486" cy="522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2-Level AND/OR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Realization</a:t>
            </a:r>
          </a:p>
        </p:txBody>
      </p:sp>
      <p:grpSp>
        <p:nvGrpSpPr>
          <p:cNvPr id="20" name="Group">
            <a:extLst>
              <a:ext uri="{FF2B5EF4-FFF2-40B4-BE49-F238E27FC236}">
                <a16:creationId xmlns:a16="http://schemas.microsoft.com/office/drawing/2014/main" id="{A2769329-3F49-48AF-BA65-F23F0C6441AA}"/>
              </a:ext>
            </a:extLst>
          </p:cNvPr>
          <p:cNvGrpSpPr/>
          <p:nvPr/>
        </p:nvGrpSpPr>
        <p:grpSpPr>
          <a:xfrm>
            <a:off x="512291" y="1219200"/>
            <a:ext cx="2550057" cy="2346283"/>
            <a:chOff x="0" y="0"/>
            <a:chExt cx="2550056" cy="2346282"/>
          </a:xfrm>
        </p:grpSpPr>
        <p:sp>
          <p:nvSpPr>
            <p:cNvPr id="21" name="A B C minterms…">
              <a:extLst>
                <a:ext uri="{FF2B5EF4-FFF2-40B4-BE49-F238E27FC236}">
                  <a16:creationId xmlns:a16="http://schemas.microsoft.com/office/drawing/2014/main" id="{D5AA62ED-702A-4420-A130-AEBDE86FF1EF}"/>
                </a:ext>
              </a:extLst>
            </p:cNvPr>
            <p:cNvSpPr txBox="1"/>
            <p:nvPr/>
          </p:nvSpPr>
          <p:spPr>
            <a:xfrm>
              <a:off x="0" y="0"/>
              <a:ext cx="2550056" cy="23462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 err="1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minterms</a:t>
              </a:r>
              <a:endPara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endParaRP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0	0	0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            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 = m0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0	0	1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= m1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0	1	0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m2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0	1	1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m3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1	0	0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m4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1	0	1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m5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1	1	0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m6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1	1	1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m7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AF20CC38-D3F5-4677-B5AD-5CDCCC57D562}"/>
                </a:ext>
              </a:extLst>
            </p:cNvPr>
            <p:cNvSpPr/>
            <p:nvPr/>
          </p:nvSpPr>
          <p:spPr>
            <a:xfrm>
              <a:off x="65087" y="268287"/>
              <a:ext cx="2387601" cy="1588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Line">
              <a:extLst>
                <a:ext uri="{FF2B5EF4-FFF2-40B4-BE49-F238E27FC236}">
                  <a16:creationId xmlns:a16="http://schemas.microsoft.com/office/drawing/2014/main" id="{3F508DAA-A852-4672-B488-FD89E80BD2BF}"/>
                </a:ext>
              </a:extLst>
            </p:cNvPr>
            <p:cNvSpPr/>
            <p:nvPr/>
          </p:nvSpPr>
          <p:spPr>
            <a:xfrm>
              <a:off x="1030287" y="103187"/>
              <a:ext cx="1588" cy="2095501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endParaRPr>
            </a:p>
          </p:txBody>
        </p:sp>
      </p:grpSp>
      <p:pic>
        <p:nvPicPr>
          <p:cNvPr id="24" name="droppedImage.pdf" descr="droppedImage.pdf">
            <a:extLst>
              <a:ext uri="{FF2B5EF4-FFF2-40B4-BE49-F238E27FC236}">
                <a16:creationId xmlns:a16="http://schemas.microsoft.com/office/drawing/2014/main" id="{28405014-B99B-4475-B390-BFE688829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79" y="4598988"/>
            <a:ext cx="2501900" cy="1016000"/>
          </a:xfrm>
          <a:prstGeom prst="rect">
            <a:avLst/>
          </a:prstGeom>
          <a:ln w="25400"/>
        </p:spPr>
      </p:pic>
      <p:sp>
        <p:nvSpPr>
          <p:cNvPr id="25" name="Line">
            <a:extLst>
              <a:ext uri="{FF2B5EF4-FFF2-40B4-BE49-F238E27FC236}">
                <a16:creationId xmlns:a16="http://schemas.microsoft.com/office/drawing/2014/main" id="{282C7447-6494-45B3-AC2C-EB84A5B077A8}"/>
              </a:ext>
            </a:extLst>
          </p:cNvPr>
          <p:cNvSpPr/>
          <p:nvPr/>
        </p:nvSpPr>
        <p:spPr>
          <a:xfrm>
            <a:off x="3086413" y="3107370"/>
            <a:ext cx="279576" cy="765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1432" h="21600" extrusionOk="0">
                <a:moveTo>
                  <a:pt x="5959" y="21600"/>
                </a:moveTo>
                <a:cubicBezTo>
                  <a:pt x="5959" y="21600"/>
                  <a:pt x="21600" y="514"/>
                  <a:pt x="0" y="0"/>
                </a:cubicBezTo>
              </a:path>
            </a:pathLst>
          </a:custGeom>
          <a:ln w="25400">
            <a:solidFill>
              <a:srgbClr val="D21C42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727AD33-C804-418B-A30B-1AB2EE0EBDB9}"/>
                  </a:ext>
                </a:extLst>
              </p:cNvPr>
              <p:cNvSpPr/>
              <p:nvPr/>
            </p:nvSpPr>
            <p:spPr>
              <a:xfrm>
                <a:off x="3528534" y="2437639"/>
                <a:ext cx="4250266" cy="7092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>
                      <a:solidFill>
                        <a:srgbClr val="D21C42"/>
                      </a:solidFill>
                    </a:uFill>
                    <a:latin typeface="Arial" panose="020B0604020202020204" pitchFamily="34" charset="0"/>
                    <a:ea typeface="Arial"/>
                    <a:cs typeface="Arial"/>
                    <a:sym typeface="Arial"/>
                  </a:rPr>
                  <a:t>                </a:t>
                </a:r>
                <a14:m>
                  <m:oMath xmlns:m="http://schemas.openxmlformats.org/officeDocument/2006/math"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  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𝐀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𝐂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   +  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𝐀𝐁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𝑪</m:t>
                        </m:r>
                      </m:e>
                    </m:acc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  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  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𝐀𝐁𝐂</m:t>
                    </m:r>
                  </m:oMath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727AD33-C804-418B-A30B-1AB2EE0EBD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534" y="2437639"/>
                <a:ext cx="4250266" cy="7092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">
            <a:extLst>
              <a:ext uri="{FF2B5EF4-FFF2-40B4-BE49-F238E27FC236}">
                <a16:creationId xmlns:a16="http://schemas.microsoft.com/office/drawing/2014/main" id="{9BEB27D2-4FCF-4372-9246-AD9F7D66DC75}"/>
              </a:ext>
            </a:extLst>
          </p:cNvPr>
          <p:cNvSpPr/>
          <p:nvPr/>
        </p:nvSpPr>
        <p:spPr>
          <a:xfrm>
            <a:off x="4931836" y="2504494"/>
            <a:ext cx="749300" cy="279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8" name="Rectangle">
            <a:extLst>
              <a:ext uri="{FF2B5EF4-FFF2-40B4-BE49-F238E27FC236}">
                <a16:creationId xmlns:a16="http://schemas.microsoft.com/office/drawing/2014/main" id="{06658658-5746-4061-A3E8-E7A9CFFB297F}"/>
              </a:ext>
            </a:extLst>
          </p:cNvPr>
          <p:cNvSpPr/>
          <p:nvPr/>
        </p:nvSpPr>
        <p:spPr>
          <a:xfrm>
            <a:off x="5739079" y="2490619"/>
            <a:ext cx="977900" cy="279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2130B369-0EC2-4B25-9E25-9C9871ABECBA}"/>
              </a:ext>
            </a:extLst>
          </p:cNvPr>
          <p:cNvSpPr/>
          <p:nvPr/>
        </p:nvSpPr>
        <p:spPr>
          <a:xfrm>
            <a:off x="4665929" y="2801769"/>
            <a:ext cx="3124200" cy="279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575D117-0BF9-42B8-ADA7-6C4F7A602A86}"/>
                  </a:ext>
                </a:extLst>
              </p:cNvPr>
              <p:cNvSpPr/>
              <p:nvPr/>
            </p:nvSpPr>
            <p:spPr>
              <a:xfrm>
                <a:off x="3900170" y="3774906"/>
                <a:ext cx="4405630" cy="4008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+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𝑪</m:t>
                              </m:r>
                            </m:e>
                          </m:acc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575D117-0BF9-42B8-ADA7-6C4F7A602A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0170" y="3774906"/>
                <a:ext cx="4405630" cy="400815"/>
              </a:xfrm>
              <a:prstGeom prst="rect">
                <a:avLst/>
              </a:prstGeom>
              <a:blipFill>
                <a:blip r:embed="rId4"/>
                <a:stretch>
                  <a:fillRect r="-4703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98F6D64-7E6C-4EEF-AC5A-EDE2533325D4}"/>
                  </a:ext>
                </a:extLst>
              </p:cNvPr>
              <p:cNvSpPr/>
              <p:nvPr/>
            </p:nvSpPr>
            <p:spPr>
              <a:xfrm>
                <a:off x="4146336" y="4235252"/>
                <a:ext cx="249247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98F6D64-7E6C-4EEF-AC5A-EDE2533325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36" y="4235252"/>
                <a:ext cx="2492477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7938A64-4E40-4F5B-837B-5C97CB86DB92}"/>
                  </a:ext>
                </a:extLst>
              </p:cNvPr>
              <p:cNvSpPr/>
              <p:nvPr/>
            </p:nvSpPr>
            <p:spPr>
              <a:xfrm>
                <a:off x="4146336" y="4694893"/>
                <a:ext cx="24315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)+ 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7938A64-4E40-4F5B-837B-5C97CB86DB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36" y="4694893"/>
                <a:ext cx="2431563" cy="400110"/>
              </a:xfrm>
              <a:prstGeom prst="rect">
                <a:avLst/>
              </a:prstGeom>
              <a:blipFill>
                <a:blip r:embed="rId6"/>
                <a:stretch>
                  <a:fillRect r="-251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08EDA3A-4FBB-4C64-926C-5BD05BBC048A}"/>
                  </a:ext>
                </a:extLst>
              </p:cNvPr>
              <p:cNvSpPr/>
              <p:nvPr/>
            </p:nvSpPr>
            <p:spPr>
              <a:xfrm>
                <a:off x="4146336" y="5154534"/>
                <a:ext cx="154170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08EDA3A-4FBB-4C64-926C-5BD05BBC04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36" y="5154534"/>
                <a:ext cx="1541704" cy="400110"/>
              </a:xfrm>
              <a:prstGeom prst="rect">
                <a:avLst/>
              </a:prstGeom>
              <a:blipFill>
                <a:blip r:embed="rId7"/>
                <a:stretch>
                  <a:fillRect r="-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C21667A-4573-411A-9193-13EB6E99F914}"/>
                  </a:ext>
                </a:extLst>
              </p:cNvPr>
              <p:cNvSpPr/>
              <p:nvPr/>
            </p:nvSpPr>
            <p:spPr>
              <a:xfrm>
                <a:off x="4146336" y="5614174"/>
                <a:ext cx="13717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C21667A-4573-411A-9193-13EB6E99F9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36" y="5614174"/>
                <a:ext cx="1371786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">
            <a:extLst>
              <a:ext uri="{FF2B5EF4-FFF2-40B4-BE49-F238E27FC236}">
                <a16:creationId xmlns:a16="http://schemas.microsoft.com/office/drawing/2014/main" id="{C0B0AAF4-6BC9-4432-8996-250C7E21689A}"/>
              </a:ext>
            </a:extLst>
          </p:cNvPr>
          <p:cNvSpPr/>
          <p:nvPr/>
        </p:nvSpPr>
        <p:spPr>
          <a:xfrm>
            <a:off x="4285779" y="3792148"/>
            <a:ext cx="4102100" cy="215145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3DE4DCC-D187-4809-8D5F-657CCBB88BB4}"/>
                  </a:ext>
                </a:extLst>
              </p:cNvPr>
              <p:cNvSpPr/>
              <p:nvPr/>
            </p:nvSpPr>
            <p:spPr>
              <a:xfrm>
                <a:off x="1669698" y="1441439"/>
                <a:ext cx="76334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3DE4DCC-D187-4809-8D5F-657CCBB88B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1441439"/>
                <a:ext cx="763349" cy="369909"/>
              </a:xfrm>
              <a:prstGeom prst="rect">
                <a:avLst/>
              </a:prstGeom>
              <a:blipFill>
                <a:blip r:embed="rId9"/>
                <a:stretch>
                  <a:fillRect r="-32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0ED55A9-DD8C-4B58-8793-6E39772F452F}"/>
                  </a:ext>
                </a:extLst>
              </p:cNvPr>
              <p:cNvSpPr/>
              <p:nvPr/>
            </p:nvSpPr>
            <p:spPr>
              <a:xfrm>
                <a:off x="1669698" y="1683418"/>
                <a:ext cx="7120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0ED55A9-DD8C-4B58-8793-6E39772F45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1683418"/>
                <a:ext cx="712053" cy="369332"/>
              </a:xfrm>
              <a:prstGeom prst="rect">
                <a:avLst/>
              </a:prstGeom>
              <a:blipFill>
                <a:blip r:embed="rId10"/>
                <a:stretch>
                  <a:fillRect r="-188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9675701-9436-4CE0-A475-CA9BCFCC41B2}"/>
                  </a:ext>
                </a:extLst>
              </p:cNvPr>
              <p:cNvSpPr/>
              <p:nvPr/>
            </p:nvSpPr>
            <p:spPr>
              <a:xfrm>
                <a:off x="1669698" y="1925397"/>
                <a:ext cx="763351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9675701-9436-4CE0-A475-CA9BCFCC41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1925397"/>
                <a:ext cx="763351" cy="369909"/>
              </a:xfrm>
              <a:prstGeom prst="rect">
                <a:avLst/>
              </a:prstGeom>
              <a:blipFill>
                <a:blip r:embed="rId11"/>
                <a:stretch>
                  <a:fillRect r="-32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DF561DF-A801-4099-80E8-6085FE637B49}"/>
                  </a:ext>
                </a:extLst>
              </p:cNvPr>
              <p:cNvSpPr/>
              <p:nvPr/>
            </p:nvSpPr>
            <p:spPr>
              <a:xfrm>
                <a:off x="1669698" y="2167376"/>
                <a:ext cx="7120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DF561DF-A801-4099-80E8-6085FE637B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2167376"/>
                <a:ext cx="712053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D007670-A35D-4659-B3C3-8CE6C9F4B000}"/>
                  </a:ext>
                </a:extLst>
              </p:cNvPr>
              <p:cNvSpPr/>
              <p:nvPr/>
            </p:nvSpPr>
            <p:spPr>
              <a:xfrm>
                <a:off x="1669698" y="2409355"/>
                <a:ext cx="763351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D007670-A35D-4659-B3C3-8CE6C9F4B0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2409355"/>
                <a:ext cx="763351" cy="369909"/>
              </a:xfrm>
              <a:prstGeom prst="rect">
                <a:avLst/>
              </a:prstGeom>
              <a:blipFill>
                <a:blip r:embed="rId13"/>
                <a:stretch>
                  <a:fillRect r="-32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C3D9EB9-4172-4C79-83A5-0EC4B638C3FC}"/>
                  </a:ext>
                </a:extLst>
              </p:cNvPr>
              <p:cNvSpPr/>
              <p:nvPr/>
            </p:nvSpPr>
            <p:spPr>
              <a:xfrm>
                <a:off x="1669698" y="2651334"/>
                <a:ext cx="7633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C3D9EB9-4172-4C79-83A5-0EC4B638C3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2651334"/>
                <a:ext cx="763351" cy="369332"/>
              </a:xfrm>
              <a:prstGeom prst="rect">
                <a:avLst/>
              </a:prstGeom>
              <a:blipFill>
                <a:blip r:embed="rId14"/>
                <a:stretch>
                  <a:fillRect r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8346EAD-7D94-4202-96F5-FDFCD52EE283}"/>
                  </a:ext>
                </a:extLst>
              </p:cNvPr>
              <p:cNvSpPr/>
              <p:nvPr/>
            </p:nvSpPr>
            <p:spPr>
              <a:xfrm>
                <a:off x="1669698" y="2893313"/>
                <a:ext cx="763351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𝑨𝑩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8346EAD-7D94-4202-96F5-FDFCD52EE2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2893313"/>
                <a:ext cx="763351" cy="369909"/>
              </a:xfrm>
              <a:prstGeom prst="rect">
                <a:avLst/>
              </a:prstGeom>
              <a:blipFill>
                <a:blip r:embed="rId15"/>
                <a:stretch>
                  <a:fillRect r="-32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28129C9D-2D6C-4A81-AC04-DA2973349D6C}"/>
                  </a:ext>
                </a:extLst>
              </p:cNvPr>
              <p:cNvSpPr/>
              <p:nvPr/>
            </p:nvSpPr>
            <p:spPr>
              <a:xfrm>
                <a:off x="1669698" y="3135291"/>
                <a:ext cx="7120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28129C9D-2D6C-4A81-AC04-DA2973349D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3135291"/>
                <a:ext cx="712054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33E7020-BEE3-4D6C-9FF2-CD6292F7544E}"/>
                  </a:ext>
                </a:extLst>
              </p:cNvPr>
              <p:cNvSpPr/>
              <p:nvPr/>
            </p:nvSpPr>
            <p:spPr>
              <a:xfrm>
                <a:off x="477839" y="115466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33E7020-BEE3-4D6C-9FF2-CD6292F754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39" y="1154668"/>
                <a:ext cx="405880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660DBFA-EEAB-400F-B59E-39F2930E1414}"/>
                  </a:ext>
                </a:extLst>
              </p:cNvPr>
              <p:cNvSpPr/>
              <p:nvPr/>
            </p:nvSpPr>
            <p:spPr>
              <a:xfrm>
                <a:off x="816526" y="1154668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660DBFA-EEAB-400F-B59E-39F2930E14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526" y="1154668"/>
                <a:ext cx="402674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F72A0AA2-D4D5-4495-9C5D-0D4A9C38F0E7}"/>
                  </a:ext>
                </a:extLst>
              </p:cNvPr>
              <p:cNvSpPr/>
              <p:nvPr/>
            </p:nvSpPr>
            <p:spPr>
              <a:xfrm>
                <a:off x="1145139" y="1154668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F72A0AA2-D4D5-4495-9C5D-0D4A9C38F0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139" y="1154668"/>
                <a:ext cx="385041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09221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5" grpId="0" animBg="1"/>
      <p:bldP spid="28" grpId="0"/>
      <p:bldP spid="7" grpId="0" animBg="1" advAuto="0"/>
      <p:bldP spid="7" grpId="1" animBg="1"/>
      <p:bldP spid="8" grpId="0" animBg="1" advAuto="0"/>
      <p:bldP spid="8" grpId="1" animBg="1"/>
      <p:bldP spid="9" grpId="0" animBg="1" advAuto="0"/>
      <p:bldP spid="9" grpId="1" animBg="1"/>
      <p:bldP spid="29" grpId="0"/>
      <p:bldP spid="30" grpId="0"/>
      <p:bldP spid="31" grpId="0"/>
      <p:bldP spid="32" grpId="0"/>
      <p:bldP spid="33" grpId="0"/>
      <p:bldP spid="26" grpId="0" animBg="1"/>
      <p:bldP spid="2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Assignment: Required</a:t>
            </a:r>
            <a:r>
              <a:rPr lang="en-US"/>
              <a:t>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err="1">
                <a:solidFill>
                  <a:srgbClr val="0432FF"/>
                </a:solidFill>
              </a:rPr>
              <a:t>Last+This</a:t>
            </a:r>
            <a:r>
              <a:rPr lang="en-US">
                <a:solidFill>
                  <a:srgbClr val="0432FF"/>
                </a:solidFill>
              </a:rPr>
              <a:t> week</a:t>
            </a:r>
          </a:p>
          <a:p>
            <a:pPr lvl="1"/>
            <a:r>
              <a:rPr lang="en-US"/>
              <a:t>Combinational Logic </a:t>
            </a:r>
          </a:p>
          <a:p>
            <a:pPr lvl="2"/>
            <a:r>
              <a:rPr lang="en-US"/>
              <a:t>P&amp;P Chapter 3 until 3.3     +        H&amp;H Chapter 2</a:t>
            </a:r>
          </a:p>
          <a:p>
            <a:pPr lvl="1"/>
            <a:endParaRPr lang="en-US"/>
          </a:p>
          <a:p>
            <a:r>
              <a:rPr lang="en-US" err="1">
                <a:solidFill>
                  <a:srgbClr val="0432FF"/>
                </a:solidFill>
              </a:rPr>
              <a:t>This+Next</a:t>
            </a:r>
            <a:r>
              <a:rPr lang="en-US">
                <a:solidFill>
                  <a:srgbClr val="0432FF"/>
                </a:solidFill>
              </a:rPr>
              <a:t> week</a:t>
            </a:r>
          </a:p>
          <a:p>
            <a:pPr lvl="1"/>
            <a:r>
              <a:rPr lang="en-US"/>
              <a:t>Hardware Description Languages and Verilog </a:t>
            </a:r>
          </a:p>
          <a:p>
            <a:pPr lvl="2"/>
            <a:r>
              <a:rPr lang="en-US"/>
              <a:t>H&amp;H Chapter 4 until 4.3 and 4.5</a:t>
            </a:r>
          </a:p>
          <a:p>
            <a:pPr lvl="1"/>
            <a:r>
              <a:rPr lang="en-US"/>
              <a:t>Sequential Logic </a:t>
            </a:r>
          </a:p>
          <a:p>
            <a:pPr lvl="2"/>
            <a:r>
              <a:rPr lang="en-US"/>
              <a:t>P&amp;P Chapter 3.4 until end   +       H&amp;H Chapter 3 in full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r>
              <a:rPr lang="en-US"/>
              <a:t>By the end of next week, make sure you are done with </a:t>
            </a:r>
          </a:p>
          <a:p>
            <a:pPr lvl="1"/>
            <a:r>
              <a:rPr lang="en-US" b="1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2267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D718C-7AE2-4DBE-A3EA-E38ABF250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Logic to Gates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8D34D2-EE61-41C1-803E-FADD577D97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00B050"/>
                    </a:solidFill>
                    <a:ea typeface="+mn-ea"/>
                    <a:cs typeface="+mn-cs"/>
                  </a:rPr>
                  <a:t>SOP (sum-of-products) leads to two-level logic</a:t>
                </a: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Example:</a:t>
                </a:r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𝒀</m:t>
                    </m:r>
                    <m:r>
                      <a:rPr lang="en-US" b="1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=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𝑨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𝑪</m:t>
                            </m:r>
                          </m:e>
                        </m:ba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+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𝑪</m:t>
                            </m:r>
                          </m:e>
                        </m:ba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𝑪</m:t>
                        </m:r>
                      </m:e>
                    </m:d>
                  </m:oMath>
                </a14:m>
                <a:endParaRPr lang="en-US" b="1">
                  <a:solidFill>
                    <a:srgbClr val="000000"/>
                  </a:solidFill>
                  <a:latin typeface="Calibri" pitchFamily="34" charset="0"/>
                  <a:ea typeface="+mn-ea"/>
                  <a:cs typeface="+mn-cs"/>
                </a:endParaRPr>
              </a:p>
              <a:p>
                <a:endParaRPr lang="en-US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8D34D2-EE61-41C1-803E-FADD577D97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283" t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CEE90A-412D-4EDD-AA6B-2E242CA2D9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Object 1">
            <a:extLst>
              <a:ext uri="{FF2B5EF4-FFF2-40B4-BE49-F238E27FC236}">
                <a16:creationId xmlns:a16="http://schemas.microsoft.com/office/drawing/2014/main" id="{3C3AB2E1-6A87-415A-805E-82A32A8AF8DE}"/>
              </a:ext>
            </a:extLst>
          </p:cNvPr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143000" y="2439578"/>
          <a:ext cx="6464300" cy="407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17" name="VISIO" r:id="rId5" imgW="3042403" imgH="1914286" progId="Visio.Drawing.6">
                  <p:embed/>
                </p:oleObj>
              </mc:Choice>
              <mc:Fallback>
                <p:oleObj name="VISIO" r:id="rId5" imgW="3042403" imgH="1914286" progId="Visio.Drawing.6">
                  <p:embed/>
                  <p:pic>
                    <p:nvPicPr>
                      <p:cNvPr id="5" name="Object 1">
                        <a:extLst>
                          <a:ext uri="{FF2B5EF4-FFF2-40B4-BE49-F238E27FC236}">
                            <a16:creationId xmlns:a16="http://schemas.microsoft.com/office/drawing/2014/main" id="{3C3AB2E1-6A87-415A-805E-82A32A8AF8DE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39578"/>
                        <a:ext cx="6464300" cy="407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96446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>
            <a:extLst>
              <a:ext uri="{FF2B5EF4-FFF2-40B4-BE49-F238E27FC236}">
                <a16:creationId xmlns:a16="http://schemas.microsoft.com/office/drawing/2014/main" id="{63F98C04-8F63-4A5C-935B-43B302F8AAC7}"/>
              </a:ext>
            </a:extLst>
          </p:cNvPr>
          <p:cNvSpPr/>
          <p:nvPr/>
        </p:nvSpPr>
        <p:spPr>
          <a:xfrm>
            <a:off x="1013460" y="4315640"/>
            <a:ext cx="1625600" cy="266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sym typeface="Times"/>
            </a:endParaRP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FED65F2A-6A19-45BE-8E17-37FFBB9E71E9}"/>
              </a:ext>
            </a:extLst>
          </p:cNvPr>
          <p:cNvGraphicFramePr/>
          <p:nvPr/>
        </p:nvGraphicFramePr>
        <p:xfrm>
          <a:off x="914400" y="3479981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4361F7D-AB25-43C1-AEB3-DBCBF9338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Alternative Canonical Form: POS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070CBF-A304-4492-A317-4C207B7047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Each sum term represents one of the “zeros” of the function…">
            <a:extLst>
              <a:ext uri="{FF2B5EF4-FFF2-40B4-BE49-F238E27FC236}">
                <a16:creationId xmlns:a16="http://schemas.microsoft.com/office/drawing/2014/main" id="{638C40FE-16D0-4FA9-8BE0-47BEE26825C3}"/>
              </a:ext>
            </a:extLst>
          </p:cNvPr>
          <p:cNvSpPr txBox="1"/>
          <p:nvPr/>
        </p:nvSpPr>
        <p:spPr>
          <a:xfrm>
            <a:off x="2984500" y="4618388"/>
            <a:ext cx="5537200" cy="167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For the given input, only the shaded sum term will equal 0 </a:t>
            </a:r>
          </a:p>
          <a:p>
            <a:pPr marL="38100" marR="38100" lvl="2" indent="53340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Anything ANDed with 0 is 0; Output F will be 0</a:t>
            </a:r>
          </a:p>
        </p:txBody>
      </p:sp>
      <p:sp>
        <p:nvSpPr>
          <p:cNvPr id="8" name="A product of sums (pos)">
            <a:extLst>
              <a:ext uri="{FF2B5EF4-FFF2-40B4-BE49-F238E27FC236}">
                <a16:creationId xmlns:a16="http://schemas.microsoft.com/office/drawing/2014/main" id="{D1A94D01-BA83-40E4-B97F-BE6C0AB3FACC}"/>
              </a:ext>
            </a:extLst>
          </p:cNvPr>
          <p:cNvSpPr txBox="1"/>
          <p:nvPr/>
        </p:nvSpPr>
        <p:spPr>
          <a:xfrm>
            <a:off x="379005" y="1978702"/>
            <a:ext cx="3982180" cy="434991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0639" marR="40639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A product of sums (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POS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)</a:t>
            </a:r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948AA12E-03E3-4A04-9CFD-E33DB1614720}"/>
              </a:ext>
            </a:extLst>
          </p:cNvPr>
          <p:cNvSpPr/>
          <p:nvPr/>
        </p:nvSpPr>
        <p:spPr>
          <a:xfrm>
            <a:off x="6908800" y="3056288"/>
            <a:ext cx="1235138" cy="762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sym typeface="Times"/>
            </a:endParaRPr>
          </a:p>
        </p:txBody>
      </p:sp>
      <p:sp>
        <p:nvSpPr>
          <p:cNvPr id="11" name="0    0     0">
            <a:extLst>
              <a:ext uri="{FF2B5EF4-FFF2-40B4-BE49-F238E27FC236}">
                <a16:creationId xmlns:a16="http://schemas.microsoft.com/office/drawing/2014/main" id="{F20B9CE7-1283-46B2-980F-2354A545C165}"/>
              </a:ext>
            </a:extLst>
          </p:cNvPr>
          <p:cNvSpPr txBox="1"/>
          <p:nvPr/>
        </p:nvSpPr>
        <p:spPr>
          <a:xfrm>
            <a:off x="4305300" y="3205661"/>
            <a:ext cx="1197379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162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0    0</a:t>
            </a:r>
          </a:p>
        </p:txBody>
      </p:sp>
      <p:sp>
        <p:nvSpPr>
          <p:cNvPr id="12" name="0    0    1'">
            <a:extLst>
              <a:ext uri="{FF2B5EF4-FFF2-40B4-BE49-F238E27FC236}">
                <a16:creationId xmlns:a16="http://schemas.microsoft.com/office/drawing/2014/main" id="{48C719A9-E0A3-4EAB-A9D8-058D12621E76}"/>
              </a:ext>
            </a:extLst>
          </p:cNvPr>
          <p:cNvSpPr txBox="1"/>
          <p:nvPr/>
        </p:nvSpPr>
        <p:spPr>
          <a:xfrm>
            <a:off x="5668290" y="3205661"/>
            <a:ext cx="1088118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</a:t>
            </a:r>
            <a:r>
              <a:rPr kumimoji="0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0   1</a:t>
            </a:r>
          </a:p>
        </p:txBody>
      </p:sp>
      <p:grpSp>
        <p:nvGrpSpPr>
          <p:cNvPr id="14" name="Group">
            <a:extLst>
              <a:ext uri="{FF2B5EF4-FFF2-40B4-BE49-F238E27FC236}">
                <a16:creationId xmlns:a16="http://schemas.microsoft.com/office/drawing/2014/main" id="{F603B30E-F36B-4032-8299-28287A8EFADD}"/>
              </a:ext>
            </a:extLst>
          </p:cNvPr>
          <p:cNvGrpSpPr/>
          <p:nvPr/>
        </p:nvGrpSpPr>
        <p:grpSpPr>
          <a:xfrm>
            <a:off x="5350537" y="1883418"/>
            <a:ext cx="1994930" cy="1169843"/>
            <a:chOff x="1172237" y="-12630"/>
            <a:chExt cx="1994930" cy="1523563"/>
          </a:xfrm>
        </p:grpSpPr>
        <p:sp>
          <p:nvSpPr>
            <p:cNvPr id="16" name="sums">
              <a:extLst>
                <a:ext uri="{FF2B5EF4-FFF2-40B4-BE49-F238E27FC236}">
                  <a16:creationId xmlns:a16="http://schemas.microsoft.com/office/drawing/2014/main" id="{F3C4C0B8-9C7C-4CDB-8B18-4A6C0204100A}"/>
                </a:ext>
              </a:extLst>
            </p:cNvPr>
            <p:cNvSpPr txBox="1"/>
            <p:nvPr/>
          </p:nvSpPr>
          <p:spPr>
            <a:xfrm>
              <a:off x="1993900" y="1162120"/>
              <a:ext cx="720710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39686" marR="39686" defTabSz="914400">
                <a:defRPr sz="16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ahoma"/>
                  <a:cs typeface="Arial"/>
                  <a:sym typeface="Arial"/>
                </a:rPr>
                <a:t>sums</a:t>
              </a:r>
            </a:p>
          </p:txBody>
        </p:sp>
        <p:sp>
          <p:nvSpPr>
            <p:cNvPr id="17" name="Line">
              <a:extLst>
                <a:ext uri="{FF2B5EF4-FFF2-40B4-BE49-F238E27FC236}">
                  <a16:creationId xmlns:a16="http://schemas.microsoft.com/office/drawing/2014/main" id="{691AF130-CFBE-418D-BEA3-A0F7BB75A9EC}"/>
                </a:ext>
              </a:extLst>
            </p:cNvPr>
            <p:cNvSpPr/>
            <p:nvPr/>
          </p:nvSpPr>
          <p:spPr>
            <a:xfrm>
              <a:off x="1172237" y="718914"/>
              <a:ext cx="818113" cy="44032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4D2C7C5F-2063-4648-8309-714F174057F6}"/>
                </a:ext>
              </a:extLst>
            </p:cNvPr>
            <p:cNvSpPr/>
            <p:nvPr/>
          </p:nvSpPr>
          <p:spPr>
            <a:xfrm>
              <a:off x="2222500" y="718915"/>
              <a:ext cx="140356" cy="448485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949F6BBA-5DFD-43C7-88B9-0FF65192AB11}"/>
                </a:ext>
              </a:extLst>
            </p:cNvPr>
            <p:cNvSpPr/>
            <p:nvPr/>
          </p:nvSpPr>
          <p:spPr>
            <a:xfrm flipH="1">
              <a:off x="2748991" y="741948"/>
              <a:ext cx="418176" cy="418176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0" name="products">
              <a:extLst>
                <a:ext uri="{FF2B5EF4-FFF2-40B4-BE49-F238E27FC236}">
                  <a16:creationId xmlns:a16="http://schemas.microsoft.com/office/drawing/2014/main" id="{D2219916-00C1-4087-8C2B-4F764A9FA183}"/>
                </a:ext>
              </a:extLst>
            </p:cNvPr>
            <p:cNvSpPr txBox="1"/>
            <p:nvPr/>
          </p:nvSpPr>
          <p:spPr>
            <a:xfrm>
              <a:off x="1742699" y="-12630"/>
              <a:ext cx="1089401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39686" marR="39686" defTabSz="914400">
                <a:defRPr sz="16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ahoma"/>
                  <a:cs typeface="Arial"/>
                  <a:sym typeface="Arial"/>
                </a:rPr>
                <a:t>products</a:t>
              </a:r>
            </a:p>
          </p:txBody>
        </p:sp>
        <p:sp>
          <p:nvSpPr>
            <p:cNvPr id="21" name="Line">
              <a:extLst>
                <a:ext uri="{FF2B5EF4-FFF2-40B4-BE49-F238E27FC236}">
                  <a16:creationId xmlns:a16="http://schemas.microsoft.com/office/drawing/2014/main" id="{18F7264F-6CC1-4B9F-8923-4D4C80CF6AB2}"/>
                </a:ext>
              </a:extLst>
            </p:cNvPr>
            <p:cNvSpPr/>
            <p:nvPr/>
          </p:nvSpPr>
          <p:spPr>
            <a:xfrm flipV="1">
              <a:off x="1689098" y="293607"/>
              <a:ext cx="266901" cy="239125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CD79C05F-5A42-422C-9AC1-7D52A1DC9F72}"/>
                </a:ext>
              </a:extLst>
            </p:cNvPr>
            <p:cNvSpPr/>
            <p:nvPr/>
          </p:nvSpPr>
          <p:spPr>
            <a:xfrm flipH="1" flipV="1">
              <a:off x="2425544" y="278705"/>
              <a:ext cx="461830" cy="20685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3" name="Line">
            <a:extLst>
              <a:ext uri="{FF2B5EF4-FFF2-40B4-BE49-F238E27FC236}">
                <a16:creationId xmlns:a16="http://schemas.microsoft.com/office/drawing/2014/main" id="{FBC975D9-ADCD-45CF-8843-176B5D196061}"/>
              </a:ext>
            </a:extLst>
          </p:cNvPr>
          <p:cNvSpPr/>
          <p:nvPr/>
        </p:nvSpPr>
        <p:spPr>
          <a:xfrm flipV="1">
            <a:off x="8020176" y="2971916"/>
            <a:ext cx="361823" cy="324882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5B6188B8-7146-43D4-8092-0355A90F3E79}"/>
              </a:ext>
            </a:extLst>
          </p:cNvPr>
          <p:cNvSpPr/>
          <p:nvPr/>
        </p:nvSpPr>
        <p:spPr>
          <a:xfrm>
            <a:off x="7794043" y="3696402"/>
            <a:ext cx="226133" cy="489564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26" name="Group">
            <a:extLst>
              <a:ext uri="{FF2B5EF4-FFF2-40B4-BE49-F238E27FC236}">
                <a16:creationId xmlns:a16="http://schemas.microsoft.com/office/drawing/2014/main" id="{126C9902-CB4E-4F48-9E1E-70B62F1DD281}"/>
              </a:ext>
            </a:extLst>
          </p:cNvPr>
          <p:cNvGrpSpPr/>
          <p:nvPr/>
        </p:nvGrpSpPr>
        <p:grpSpPr>
          <a:xfrm>
            <a:off x="2689795" y="3678587"/>
            <a:ext cx="2660741" cy="215977"/>
            <a:chOff x="0" y="0"/>
            <a:chExt cx="2660740" cy="215975"/>
          </a:xfrm>
        </p:grpSpPr>
        <p:sp>
          <p:nvSpPr>
            <p:cNvPr id="27" name="Line">
              <a:extLst>
                <a:ext uri="{FF2B5EF4-FFF2-40B4-BE49-F238E27FC236}">
                  <a16:creationId xmlns:a16="http://schemas.microsoft.com/office/drawing/2014/main" id="{B287F593-9830-4A56-A019-D5BB0B40E933}"/>
                </a:ext>
              </a:extLst>
            </p:cNvPr>
            <p:cNvSpPr/>
            <p:nvPr/>
          </p:nvSpPr>
          <p:spPr>
            <a:xfrm>
              <a:off x="1643614" y="2363"/>
              <a:ext cx="1017127" cy="2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FA13E1C5-AAAD-475B-A32E-E7DE9D521E2E}"/>
                </a:ext>
              </a:extLst>
            </p:cNvPr>
            <p:cNvSpPr/>
            <p:nvPr/>
          </p:nvSpPr>
          <p:spPr>
            <a:xfrm>
              <a:off x="0" y="0"/>
              <a:ext cx="2161684" cy="21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349" extrusionOk="0">
                  <a:moveTo>
                    <a:pt x="21495" y="0"/>
                  </a:moveTo>
                  <a:cubicBezTo>
                    <a:pt x="21495" y="0"/>
                    <a:pt x="21600" y="8233"/>
                    <a:pt x="19376" y="11176"/>
                  </a:cubicBezTo>
                  <a:cubicBezTo>
                    <a:pt x="16408" y="15101"/>
                    <a:pt x="5577" y="21600"/>
                    <a:pt x="0" y="21341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p:grpSp>
        <p:nvGrpSpPr>
          <p:cNvPr id="29" name="Group">
            <a:extLst>
              <a:ext uri="{FF2B5EF4-FFF2-40B4-BE49-F238E27FC236}">
                <a16:creationId xmlns:a16="http://schemas.microsoft.com/office/drawing/2014/main" id="{6246EA20-F200-42FA-8598-9E4D3E29C503}"/>
              </a:ext>
            </a:extLst>
          </p:cNvPr>
          <p:cNvGrpSpPr/>
          <p:nvPr/>
        </p:nvGrpSpPr>
        <p:grpSpPr>
          <a:xfrm>
            <a:off x="2759877" y="3678588"/>
            <a:ext cx="3945723" cy="469900"/>
            <a:chOff x="0" y="0"/>
            <a:chExt cx="3945721" cy="469900"/>
          </a:xfrm>
        </p:grpSpPr>
        <p:sp>
          <p:nvSpPr>
            <p:cNvPr id="30" name="Line">
              <a:extLst>
                <a:ext uri="{FF2B5EF4-FFF2-40B4-BE49-F238E27FC236}">
                  <a16:creationId xmlns:a16="http://schemas.microsoft.com/office/drawing/2014/main" id="{FCA2D178-737E-4E28-963B-449261F222C3}"/>
                </a:ext>
              </a:extLst>
            </p:cNvPr>
            <p:cNvSpPr/>
            <p:nvPr/>
          </p:nvSpPr>
          <p:spPr>
            <a:xfrm>
              <a:off x="2874395" y="0"/>
              <a:ext cx="1071327" cy="1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Line">
              <a:extLst>
                <a:ext uri="{FF2B5EF4-FFF2-40B4-BE49-F238E27FC236}">
                  <a16:creationId xmlns:a16="http://schemas.microsoft.com/office/drawing/2014/main" id="{96570265-36D6-4F9C-BD59-A6ACE6D4A463}"/>
                </a:ext>
              </a:extLst>
            </p:cNvPr>
            <p:cNvSpPr/>
            <p:nvPr/>
          </p:nvSpPr>
          <p:spPr>
            <a:xfrm>
              <a:off x="0" y="10368"/>
              <a:ext cx="3440237" cy="459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554" y="6814"/>
                    <a:pt x="19713" y="11029"/>
                  </a:cubicBezTo>
                  <a:cubicBezTo>
                    <a:pt x="17872" y="15243"/>
                    <a:pt x="3284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p:grpSp>
        <p:nvGrpSpPr>
          <p:cNvPr id="32" name="Group">
            <a:extLst>
              <a:ext uri="{FF2B5EF4-FFF2-40B4-BE49-F238E27FC236}">
                <a16:creationId xmlns:a16="http://schemas.microsoft.com/office/drawing/2014/main" id="{8D66BD93-0023-48F1-977A-F312EA6D5B01}"/>
              </a:ext>
            </a:extLst>
          </p:cNvPr>
          <p:cNvGrpSpPr/>
          <p:nvPr/>
        </p:nvGrpSpPr>
        <p:grpSpPr>
          <a:xfrm>
            <a:off x="2757892" y="3678588"/>
            <a:ext cx="5243108" cy="726579"/>
            <a:chOff x="0" y="0"/>
            <a:chExt cx="5243106" cy="726578"/>
          </a:xfrm>
        </p:grpSpPr>
        <p:sp>
          <p:nvSpPr>
            <p:cNvPr id="33" name="Line">
              <a:extLst>
                <a:ext uri="{FF2B5EF4-FFF2-40B4-BE49-F238E27FC236}">
                  <a16:creationId xmlns:a16="http://schemas.microsoft.com/office/drawing/2014/main" id="{E7B09B6B-BEBE-488F-AE23-5532E3FC267D}"/>
                </a:ext>
              </a:extLst>
            </p:cNvPr>
            <p:cNvSpPr/>
            <p:nvPr/>
          </p:nvSpPr>
          <p:spPr>
            <a:xfrm flipV="1">
              <a:off x="4127822" y="0"/>
              <a:ext cx="1115285" cy="18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Line">
              <a:extLst>
                <a:ext uri="{FF2B5EF4-FFF2-40B4-BE49-F238E27FC236}">
                  <a16:creationId xmlns:a16="http://schemas.microsoft.com/office/drawing/2014/main" id="{60639047-B95B-4A8C-BC1F-D93F3A95C288}"/>
                </a:ext>
              </a:extLst>
            </p:cNvPr>
            <p:cNvSpPr/>
            <p:nvPr/>
          </p:nvSpPr>
          <p:spPr>
            <a:xfrm>
              <a:off x="0" y="12030"/>
              <a:ext cx="4699472" cy="714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399" y="8499"/>
                    <a:pt x="20146" y="10947"/>
                  </a:cubicBezTo>
                  <a:cubicBezTo>
                    <a:pt x="16952" y="17185"/>
                    <a:pt x="6451" y="21315"/>
                    <a:pt x="0" y="21600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1A30AA8-2F5E-45A6-98D9-F40D096D6079}"/>
                  </a:ext>
                </a:extLst>
              </p:cNvPr>
              <p:cNvSpPr/>
              <p:nvPr/>
            </p:nvSpPr>
            <p:spPr>
              <a:xfrm>
                <a:off x="4105553" y="2211991"/>
                <a:ext cx="430438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1A30AA8-2F5E-45A6-98D9-F40D096D60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553" y="2211991"/>
                <a:ext cx="4304383" cy="369909"/>
              </a:xfrm>
              <a:prstGeom prst="rect">
                <a:avLst/>
              </a:prstGeom>
              <a:blipFill>
                <a:blip r:embed="rId2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7A8AA5A-B756-4AA7-A161-A4F56F8823DC}"/>
                  </a:ext>
                </a:extLst>
              </p:cNvPr>
              <p:cNvSpPr/>
              <p:nvPr/>
            </p:nvSpPr>
            <p:spPr>
              <a:xfrm>
                <a:off x="3733800" y="3369152"/>
                <a:ext cx="450802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d>
                        <m:d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d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</m:t>
                      </m:r>
                      <m:d>
                        <m:d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acc>
                            <m:accPr>
                              <m:chr m:val="̅"/>
                              <m:ctrlP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𝑪</m:t>
                              </m:r>
                            </m:e>
                          </m:acc>
                        </m:e>
                      </m:d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7A8AA5A-B756-4AA7-A161-A4F56F8823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369152"/>
                <a:ext cx="4508029" cy="369909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7B157F2-B0E9-42D4-A3DE-9BBD3FE6E9AF}"/>
                  </a:ext>
                </a:extLst>
              </p:cNvPr>
              <p:cNvSpPr/>
              <p:nvPr/>
            </p:nvSpPr>
            <p:spPr>
              <a:xfrm>
                <a:off x="914400" y="3434261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7B157F2-B0E9-42D4-A3DE-9BBD3FE6E9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3434261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9F79463-BFCF-4EAF-9DCD-C6BB1443357C}"/>
                  </a:ext>
                </a:extLst>
              </p:cNvPr>
              <p:cNvSpPr/>
              <p:nvPr/>
            </p:nvSpPr>
            <p:spPr>
              <a:xfrm>
                <a:off x="1371600" y="3434261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9F79463-BFCF-4EAF-9DCD-C6BB144335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434261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1CB5E20D-4D57-4866-A687-640CB43669CB}"/>
                  </a:ext>
                </a:extLst>
              </p:cNvPr>
              <p:cNvSpPr/>
              <p:nvPr/>
            </p:nvSpPr>
            <p:spPr>
              <a:xfrm>
                <a:off x="1828800" y="3434261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1CB5E20D-4D57-4866-A687-640CB43669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3434261"/>
                <a:ext cx="38504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DFC45AD-E7EE-4F4C-AB04-A81D6E394882}"/>
                  </a:ext>
                </a:extLst>
              </p:cNvPr>
              <p:cNvSpPr/>
              <p:nvPr/>
            </p:nvSpPr>
            <p:spPr>
              <a:xfrm>
                <a:off x="2288371" y="3434261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DFC45AD-E7EE-4F4C-AB04-A81D6E3948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371" y="3434261"/>
                <a:ext cx="37862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4CA35149-0144-404D-86D8-C32F256C4EA3}"/>
              </a:ext>
            </a:extLst>
          </p:cNvPr>
          <p:cNvSpPr/>
          <p:nvPr/>
        </p:nvSpPr>
        <p:spPr>
          <a:xfrm>
            <a:off x="662462" y="2673008"/>
            <a:ext cx="4572000" cy="5632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Each sum term represents one of the “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zeros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” of the function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C58CB52-6C96-4FB3-8141-623A12551306}"/>
              </a:ext>
            </a:extLst>
          </p:cNvPr>
          <p:cNvSpPr/>
          <p:nvPr/>
        </p:nvSpPr>
        <p:spPr>
          <a:xfrm>
            <a:off x="7655184" y="2658932"/>
            <a:ext cx="124521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This input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D56E98D-D5CA-4647-8A62-9AE7C946164B}"/>
              </a:ext>
            </a:extLst>
          </p:cNvPr>
          <p:cNvSpPr/>
          <p:nvPr/>
        </p:nvSpPr>
        <p:spPr>
          <a:xfrm>
            <a:off x="7014378" y="4198780"/>
            <a:ext cx="2102820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Activates this term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725A84A-7F42-4B63-A098-4B5A68F3A9E0}"/>
                  </a:ext>
                </a:extLst>
              </p:cNvPr>
              <p:cNvSpPr/>
              <p:nvPr/>
            </p:nvSpPr>
            <p:spPr>
              <a:xfrm>
                <a:off x="4183070" y="5424680"/>
                <a:ext cx="2529860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725A84A-7F42-4B63-A098-4B5A68F3A9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070" y="5424680"/>
                <a:ext cx="2529860" cy="36990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0    0    1'">
            <a:extLst>
              <a:ext uri="{FF2B5EF4-FFF2-40B4-BE49-F238E27FC236}">
                <a16:creationId xmlns:a16="http://schemas.microsoft.com/office/drawing/2014/main" id="{81DAA4C6-9030-4E5E-A992-49E74233E7E5}"/>
              </a:ext>
            </a:extLst>
          </p:cNvPr>
          <p:cNvSpPr txBox="1"/>
          <p:nvPr/>
        </p:nvSpPr>
        <p:spPr>
          <a:xfrm>
            <a:off x="6932058" y="3194803"/>
            <a:ext cx="1111202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</a:t>
            </a:r>
            <a:r>
              <a:rPr kumimoji="0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1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</a:t>
            </a: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4D62065-419A-4013-8E2E-71A3D8DFD44A}"/>
              </a:ext>
            </a:extLst>
          </p:cNvPr>
          <p:cNvSpPr/>
          <p:nvPr/>
        </p:nvSpPr>
        <p:spPr>
          <a:xfrm>
            <a:off x="1189037" y="1002268"/>
            <a:ext cx="6888163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have another from of representation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053843C-D1FA-41AE-A436-D10FE3A36EE7}"/>
                  </a:ext>
                </a:extLst>
              </p:cNvPr>
              <p:cNvSpPr/>
              <p:nvPr/>
            </p:nvSpPr>
            <p:spPr>
              <a:xfrm>
                <a:off x="1177625" y="1468099"/>
                <a:ext cx="6888163" cy="369332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DeMorgan of SOP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fa-IR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fa-IR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+mn-cs"/>
                          </a:rPr>
                          <m:t>𝑭</m:t>
                        </m:r>
                      </m:e>
                    </m:acc>
                  </m:oMath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053843C-D1FA-41AE-A436-D10FE3A36E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625" y="1468099"/>
                <a:ext cx="6888163" cy="369332"/>
              </a:xfrm>
              <a:prstGeom prst="rect">
                <a:avLst/>
              </a:prstGeom>
              <a:blipFill>
                <a:blip r:embed="rId9"/>
                <a:stretch>
                  <a:fillRect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14650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1" grpId="0" animBg="1"/>
      <p:bldP spid="12" grpId="0" animBg="1"/>
      <p:bldP spid="23" grpId="0" animBg="1"/>
      <p:bldP spid="24" grpId="0" animBg="1"/>
      <p:bldP spid="3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3" grpId="0"/>
      <p:bldP spid="46" grpId="0" animBg="1"/>
      <p:bldP spid="47" grpId="0" animBg="1"/>
      <p:bldP spid="4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Table">
            <a:extLst>
              <a:ext uri="{FF2B5EF4-FFF2-40B4-BE49-F238E27FC236}">
                <a16:creationId xmlns:a16="http://schemas.microsoft.com/office/drawing/2014/main" id="{6C589A3D-DA3F-4757-8DE3-8EE6FF5663FA}"/>
              </a:ext>
            </a:extLst>
          </p:cNvPr>
          <p:cNvGraphicFramePr/>
          <p:nvPr/>
        </p:nvGraphicFramePr>
        <p:xfrm>
          <a:off x="585117" y="1183852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FD1A8B-11B1-4001-A39E-B55EC4E41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 A=0, B=1, C=0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B57A79-795E-4A71-977D-F1E91124B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Only one of the products will be 0, anything ANDed with 0 is 0…">
            <a:extLst>
              <a:ext uri="{FF2B5EF4-FFF2-40B4-BE49-F238E27FC236}">
                <a16:creationId xmlns:a16="http://schemas.microsoft.com/office/drawing/2014/main" id="{57C709D7-A43A-4F3C-836C-3C9FCBA36342}"/>
              </a:ext>
            </a:extLst>
          </p:cNvPr>
          <p:cNvSpPr txBox="1"/>
          <p:nvPr/>
        </p:nvSpPr>
        <p:spPr>
          <a:xfrm>
            <a:off x="1130300" y="5562600"/>
            <a:ext cx="6875661" cy="765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Only one of the products will be 0, anything ANDed with 0 is 0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Therefore, the output is F = 0</a:t>
            </a: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A981AFB2-2B8B-41D6-BC58-F0C274F01E7B}"/>
              </a:ext>
            </a:extLst>
          </p:cNvPr>
          <p:cNvSpPr/>
          <p:nvPr/>
        </p:nvSpPr>
        <p:spPr>
          <a:xfrm>
            <a:off x="5359400" y="3340100"/>
            <a:ext cx="3098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31066297-2771-4F6B-86CD-1E64680ECE00}"/>
              </a:ext>
            </a:extLst>
          </p:cNvPr>
          <p:cNvSpPr/>
          <p:nvPr/>
        </p:nvSpPr>
        <p:spPr>
          <a:xfrm>
            <a:off x="6324600" y="4875768"/>
            <a:ext cx="977900" cy="3165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8" name="Rectangle">
            <a:extLst>
              <a:ext uri="{FF2B5EF4-FFF2-40B4-BE49-F238E27FC236}">
                <a16:creationId xmlns:a16="http://schemas.microsoft.com/office/drawing/2014/main" id="{F0841FCF-1C3C-49ED-8ADF-5062D64A37C3}"/>
              </a:ext>
            </a:extLst>
          </p:cNvPr>
          <p:cNvSpPr/>
          <p:nvPr/>
        </p:nvSpPr>
        <p:spPr>
          <a:xfrm>
            <a:off x="5003800" y="1816100"/>
            <a:ext cx="3733800" cy="4191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3" name="1">
            <a:extLst>
              <a:ext uri="{FF2B5EF4-FFF2-40B4-BE49-F238E27FC236}">
                <a16:creationId xmlns:a16="http://schemas.microsoft.com/office/drawing/2014/main" id="{BF29A758-621D-4BFD-B869-0E5E82B4C473}"/>
              </a:ext>
            </a:extLst>
          </p:cNvPr>
          <p:cNvSpPr txBox="1"/>
          <p:nvPr/>
        </p:nvSpPr>
        <p:spPr>
          <a:xfrm>
            <a:off x="5410200" y="3331139"/>
            <a:ext cx="28112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4" name="1">
            <a:extLst>
              <a:ext uri="{FF2B5EF4-FFF2-40B4-BE49-F238E27FC236}">
                <a16:creationId xmlns:a16="http://schemas.microsoft.com/office/drawing/2014/main" id="{0BE7B6A2-07D9-489F-AB4C-8158991ACDCF}"/>
              </a:ext>
            </a:extLst>
          </p:cNvPr>
          <p:cNvSpPr txBox="1"/>
          <p:nvPr/>
        </p:nvSpPr>
        <p:spPr>
          <a:xfrm>
            <a:off x="6629400" y="3356123"/>
            <a:ext cx="266998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5" name="0">
            <a:extLst>
              <a:ext uri="{FF2B5EF4-FFF2-40B4-BE49-F238E27FC236}">
                <a16:creationId xmlns:a16="http://schemas.microsoft.com/office/drawing/2014/main" id="{1AD8C727-0908-4BA5-A22E-DB278C484B63}"/>
              </a:ext>
            </a:extLst>
          </p:cNvPr>
          <p:cNvSpPr txBox="1"/>
          <p:nvPr/>
        </p:nvSpPr>
        <p:spPr>
          <a:xfrm>
            <a:off x="7886700" y="3356123"/>
            <a:ext cx="266998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grpSp>
        <p:nvGrpSpPr>
          <p:cNvPr id="16" name="Group">
            <a:extLst>
              <a:ext uri="{FF2B5EF4-FFF2-40B4-BE49-F238E27FC236}">
                <a16:creationId xmlns:a16="http://schemas.microsoft.com/office/drawing/2014/main" id="{6AA9FDB8-E6E5-4836-B130-B96836A02767}"/>
              </a:ext>
            </a:extLst>
          </p:cNvPr>
          <p:cNvGrpSpPr/>
          <p:nvPr/>
        </p:nvGrpSpPr>
        <p:grpSpPr>
          <a:xfrm>
            <a:off x="5105400" y="1457241"/>
            <a:ext cx="3429001" cy="349418"/>
            <a:chOff x="0" y="0"/>
            <a:chExt cx="3429000" cy="349417"/>
          </a:xfrm>
        </p:grpSpPr>
        <p:sp>
          <p:nvSpPr>
            <p:cNvPr id="17" name="Line">
              <a:extLst>
                <a:ext uri="{FF2B5EF4-FFF2-40B4-BE49-F238E27FC236}">
                  <a16:creationId xmlns:a16="http://schemas.microsoft.com/office/drawing/2014/main" id="{2C04B255-B3C0-472A-97A2-5036B0ACF119}"/>
                </a:ext>
              </a:extLst>
            </p:cNvPr>
            <p:cNvSpPr/>
            <p:nvPr/>
          </p:nvSpPr>
          <p:spPr>
            <a:xfrm flipV="1">
              <a:off x="-1" y="0"/>
              <a:ext cx="2" cy="346159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B7287BBA-4376-4A19-8143-D2E84C68A9EF}"/>
                </a:ext>
              </a:extLst>
            </p:cNvPr>
            <p:cNvSpPr/>
            <p:nvPr/>
          </p:nvSpPr>
          <p:spPr>
            <a:xfrm flipV="1">
              <a:off x="431800" y="3258"/>
              <a:ext cx="0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F70BCB00-3178-46C8-B1EE-AB3E26409E20}"/>
                </a:ext>
              </a:extLst>
            </p:cNvPr>
            <p:cNvSpPr/>
            <p:nvPr/>
          </p:nvSpPr>
          <p:spPr>
            <a:xfrm flipV="1">
              <a:off x="863600" y="3258"/>
              <a:ext cx="0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0" name="Line">
              <a:extLst>
                <a:ext uri="{FF2B5EF4-FFF2-40B4-BE49-F238E27FC236}">
                  <a16:creationId xmlns:a16="http://schemas.microsoft.com/office/drawing/2014/main" id="{F3F93D18-2F78-4C43-AECE-0A1C49946447}"/>
                </a:ext>
              </a:extLst>
            </p:cNvPr>
            <p:cNvSpPr/>
            <p:nvPr/>
          </p:nvSpPr>
          <p:spPr>
            <a:xfrm flipV="1">
              <a:off x="1244600" y="3258"/>
              <a:ext cx="0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1" name="Line">
              <a:extLst>
                <a:ext uri="{FF2B5EF4-FFF2-40B4-BE49-F238E27FC236}">
                  <a16:creationId xmlns:a16="http://schemas.microsoft.com/office/drawing/2014/main" id="{1B40DB1C-5E07-4B53-B8A9-D18E040397EC}"/>
                </a:ext>
              </a:extLst>
            </p:cNvPr>
            <p:cNvSpPr/>
            <p:nvPr/>
          </p:nvSpPr>
          <p:spPr>
            <a:xfrm flipV="1">
              <a:off x="1689100" y="3258"/>
              <a:ext cx="0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4E7782B8-B19C-43DA-98BE-F6D322370007}"/>
                </a:ext>
              </a:extLst>
            </p:cNvPr>
            <p:cNvSpPr/>
            <p:nvPr/>
          </p:nvSpPr>
          <p:spPr>
            <a:xfrm flipV="1">
              <a:off x="2057400" y="3258"/>
              <a:ext cx="1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Line">
              <a:extLst>
                <a:ext uri="{FF2B5EF4-FFF2-40B4-BE49-F238E27FC236}">
                  <a16:creationId xmlns:a16="http://schemas.microsoft.com/office/drawing/2014/main" id="{FB0F2B7B-9660-4A5F-B365-1D2C940CD7D5}"/>
                </a:ext>
              </a:extLst>
            </p:cNvPr>
            <p:cNvSpPr/>
            <p:nvPr/>
          </p:nvSpPr>
          <p:spPr>
            <a:xfrm flipV="1">
              <a:off x="2514600" y="3258"/>
              <a:ext cx="1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0C5CC9B1-4CC3-459C-A7A8-9E1BDB4D0F95}"/>
                </a:ext>
              </a:extLst>
            </p:cNvPr>
            <p:cNvSpPr/>
            <p:nvPr/>
          </p:nvSpPr>
          <p:spPr>
            <a:xfrm flipV="1">
              <a:off x="2959100" y="3258"/>
              <a:ext cx="1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5742E7C4-D32C-4EA0-BDCF-3C11FECF0712}"/>
                </a:ext>
              </a:extLst>
            </p:cNvPr>
            <p:cNvSpPr/>
            <p:nvPr/>
          </p:nvSpPr>
          <p:spPr>
            <a:xfrm flipV="1">
              <a:off x="3429000" y="3258"/>
              <a:ext cx="1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pic>
        <p:nvPicPr>
          <p:cNvPr id="26" name="droppedImage.pdf" descr="droppedImage.pdf">
            <a:extLst>
              <a:ext uri="{FF2B5EF4-FFF2-40B4-BE49-F238E27FC236}">
                <a16:creationId xmlns:a16="http://schemas.microsoft.com/office/drawing/2014/main" id="{8BBD6E59-D84B-4BCE-86E6-B978B124E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451600" y="4025900"/>
            <a:ext cx="622300" cy="508000"/>
          </a:xfrm>
          <a:prstGeom prst="rect">
            <a:avLst/>
          </a:prstGeom>
          <a:ln w="25400"/>
        </p:spPr>
      </p:pic>
      <p:pic>
        <p:nvPicPr>
          <p:cNvPr id="27" name="droppedImage.pdf" descr="droppedImage.pdf">
            <a:extLst>
              <a:ext uri="{FF2B5EF4-FFF2-40B4-BE49-F238E27FC236}">
                <a16:creationId xmlns:a16="http://schemas.microsoft.com/office/drawing/2014/main" id="{E5705BD9-36F9-4226-97CB-BEFB62539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232400" y="2667000"/>
            <a:ext cx="622300" cy="508000"/>
          </a:xfrm>
          <a:prstGeom prst="rect">
            <a:avLst/>
          </a:prstGeom>
          <a:ln w="25400"/>
        </p:spPr>
      </p:pic>
      <p:pic>
        <p:nvPicPr>
          <p:cNvPr id="28" name="droppedImage.pdf" descr="droppedImage.pdf">
            <a:extLst>
              <a:ext uri="{FF2B5EF4-FFF2-40B4-BE49-F238E27FC236}">
                <a16:creationId xmlns:a16="http://schemas.microsoft.com/office/drawing/2014/main" id="{30A15003-BAD0-4478-A3E2-2C83171B1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57950" y="2660650"/>
            <a:ext cx="622300" cy="508000"/>
          </a:xfrm>
          <a:prstGeom prst="rect">
            <a:avLst/>
          </a:prstGeom>
          <a:ln w="25400"/>
        </p:spPr>
      </p:pic>
      <p:pic>
        <p:nvPicPr>
          <p:cNvPr id="29" name="droppedImage.pdf" descr="droppedImage.pdf">
            <a:extLst>
              <a:ext uri="{FF2B5EF4-FFF2-40B4-BE49-F238E27FC236}">
                <a16:creationId xmlns:a16="http://schemas.microsoft.com/office/drawing/2014/main" id="{FB13C51D-7B39-4A7A-B1DB-E9EA95BAC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715250" y="2660650"/>
            <a:ext cx="622300" cy="508000"/>
          </a:xfrm>
          <a:prstGeom prst="rect">
            <a:avLst/>
          </a:prstGeom>
          <a:ln w="25400"/>
        </p:spPr>
      </p:pic>
      <p:sp>
        <p:nvSpPr>
          <p:cNvPr id="30" name="Line">
            <a:extLst>
              <a:ext uri="{FF2B5EF4-FFF2-40B4-BE49-F238E27FC236}">
                <a16:creationId xmlns:a16="http://schemas.microsoft.com/office/drawing/2014/main" id="{53BC9D9C-7BEF-47AB-B264-30E0AB7B87F1}"/>
              </a:ext>
            </a:extLst>
          </p:cNvPr>
          <p:cNvSpPr/>
          <p:nvPr/>
        </p:nvSpPr>
        <p:spPr>
          <a:xfrm flipH="1" flipV="1">
            <a:off x="5118100" y="2209800"/>
            <a:ext cx="292100" cy="355600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E9686D0E-CA4D-44EE-83DE-4CF16F5AF04E}"/>
              </a:ext>
            </a:extLst>
          </p:cNvPr>
          <p:cNvSpPr/>
          <p:nvPr/>
        </p:nvSpPr>
        <p:spPr>
          <a:xfrm flipV="1">
            <a:off x="5549900" y="2213059"/>
            <a:ext cx="1" cy="346159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Line">
            <a:extLst>
              <a:ext uri="{FF2B5EF4-FFF2-40B4-BE49-F238E27FC236}">
                <a16:creationId xmlns:a16="http://schemas.microsoft.com/office/drawing/2014/main" id="{ECAEFFA5-7077-48F3-87E1-2F1F4FF4C794}"/>
              </a:ext>
            </a:extLst>
          </p:cNvPr>
          <p:cNvSpPr/>
          <p:nvPr/>
        </p:nvSpPr>
        <p:spPr>
          <a:xfrm flipV="1">
            <a:off x="5689600" y="2213058"/>
            <a:ext cx="292100" cy="352342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id="{E8E9E4B4-1778-4CAB-B800-DFF5F59A6F0F}"/>
              </a:ext>
            </a:extLst>
          </p:cNvPr>
          <p:cNvSpPr/>
          <p:nvPr/>
        </p:nvSpPr>
        <p:spPr>
          <a:xfrm flipH="1" flipV="1">
            <a:off x="6362700" y="2213058"/>
            <a:ext cx="254000" cy="352342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Line">
            <a:extLst>
              <a:ext uri="{FF2B5EF4-FFF2-40B4-BE49-F238E27FC236}">
                <a16:creationId xmlns:a16="http://schemas.microsoft.com/office/drawing/2014/main" id="{1A9D5758-2765-4EAB-8C40-9162614B58EF}"/>
              </a:ext>
            </a:extLst>
          </p:cNvPr>
          <p:cNvSpPr/>
          <p:nvPr/>
        </p:nvSpPr>
        <p:spPr>
          <a:xfrm flipV="1">
            <a:off x="6807200" y="2213059"/>
            <a:ext cx="1" cy="346159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id="{BEF305BE-F8BC-43F9-B398-2D500E3BEA5B}"/>
              </a:ext>
            </a:extLst>
          </p:cNvPr>
          <p:cNvSpPr/>
          <p:nvPr/>
        </p:nvSpPr>
        <p:spPr>
          <a:xfrm flipV="1">
            <a:off x="6908800" y="2213058"/>
            <a:ext cx="266700" cy="352343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Line">
            <a:extLst>
              <a:ext uri="{FF2B5EF4-FFF2-40B4-BE49-F238E27FC236}">
                <a16:creationId xmlns:a16="http://schemas.microsoft.com/office/drawing/2014/main" id="{1F0C1C40-CD1C-42FA-A459-09E6F7F6B677}"/>
              </a:ext>
            </a:extLst>
          </p:cNvPr>
          <p:cNvSpPr/>
          <p:nvPr/>
        </p:nvSpPr>
        <p:spPr>
          <a:xfrm flipH="1" flipV="1">
            <a:off x="7632700" y="2213058"/>
            <a:ext cx="254000" cy="352343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Line">
            <a:extLst>
              <a:ext uri="{FF2B5EF4-FFF2-40B4-BE49-F238E27FC236}">
                <a16:creationId xmlns:a16="http://schemas.microsoft.com/office/drawing/2014/main" id="{9BEA0F0D-E4EE-4D89-9F2C-0181F2143EC9}"/>
              </a:ext>
            </a:extLst>
          </p:cNvPr>
          <p:cNvSpPr/>
          <p:nvPr/>
        </p:nvSpPr>
        <p:spPr>
          <a:xfrm flipV="1">
            <a:off x="8077200" y="2213059"/>
            <a:ext cx="1" cy="346159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Line">
            <a:extLst>
              <a:ext uri="{FF2B5EF4-FFF2-40B4-BE49-F238E27FC236}">
                <a16:creationId xmlns:a16="http://schemas.microsoft.com/office/drawing/2014/main" id="{57EEE0FA-C54E-49FF-B43B-C2B1501B5965}"/>
              </a:ext>
            </a:extLst>
          </p:cNvPr>
          <p:cNvSpPr/>
          <p:nvPr/>
        </p:nvSpPr>
        <p:spPr>
          <a:xfrm flipV="1">
            <a:off x="8166100" y="2213058"/>
            <a:ext cx="381000" cy="352343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id="{821A9FCC-E518-4D05-B08B-D80231213CE1}"/>
              </a:ext>
            </a:extLst>
          </p:cNvPr>
          <p:cNvSpPr/>
          <p:nvPr/>
        </p:nvSpPr>
        <p:spPr>
          <a:xfrm flipH="1" flipV="1">
            <a:off x="5664200" y="3581400"/>
            <a:ext cx="825500" cy="317030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F79C6E19-25B4-4ECC-9831-053D7952D8B7}"/>
              </a:ext>
            </a:extLst>
          </p:cNvPr>
          <p:cNvSpPr/>
          <p:nvPr/>
        </p:nvSpPr>
        <p:spPr>
          <a:xfrm flipV="1">
            <a:off x="7086600" y="3568700"/>
            <a:ext cx="825500" cy="317030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Line">
            <a:extLst>
              <a:ext uri="{FF2B5EF4-FFF2-40B4-BE49-F238E27FC236}">
                <a16:creationId xmlns:a16="http://schemas.microsoft.com/office/drawing/2014/main" id="{C93990A8-870F-4221-917C-D55560962ED6}"/>
              </a:ext>
            </a:extLst>
          </p:cNvPr>
          <p:cNvSpPr/>
          <p:nvPr/>
        </p:nvSpPr>
        <p:spPr>
          <a:xfrm flipV="1">
            <a:off x="6781799" y="3694438"/>
            <a:ext cx="1" cy="207721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Line">
            <a:extLst>
              <a:ext uri="{FF2B5EF4-FFF2-40B4-BE49-F238E27FC236}">
                <a16:creationId xmlns:a16="http://schemas.microsoft.com/office/drawing/2014/main" id="{ED730BA0-B56C-42BC-A877-C156B1993146}"/>
              </a:ext>
            </a:extLst>
          </p:cNvPr>
          <p:cNvSpPr/>
          <p:nvPr/>
        </p:nvSpPr>
        <p:spPr>
          <a:xfrm flipV="1">
            <a:off x="6769099" y="4648200"/>
            <a:ext cx="1" cy="207721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A737C7C-4342-4AA8-9CD3-FB4B01547728}"/>
                  </a:ext>
                </a:extLst>
              </p:cNvPr>
              <p:cNvSpPr/>
              <p:nvPr/>
            </p:nvSpPr>
            <p:spPr>
              <a:xfrm>
                <a:off x="4458617" y="1154091"/>
                <a:ext cx="430438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A737C7C-4342-4AA8-9CD3-FB4B015477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8617" y="1154091"/>
                <a:ext cx="4304383" cy="369909"/>
              </a:xfrm>
              <a:prstGeom prst="rect">
                <a:avLst/>
              </a:prstGeom>
              <a:blipFill>
                <a:blip r:embed="rId4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">
            <a:extLst>
              <a:ext uri="{FF2B5EF4-FFF2-40B4-BE49-F238E27FC236}">
                <a16:creationId xmlns:a16="http://schemas.microsoft.com/office/drawing/2014/main" id="{6B2E93B1-EC3F-44ED-B5F9-5F1FA91B8185}"/>
              </a:ext>
            </a:extLst>
          </p:cNvPr>
          <p:cNvSpPr/>
          <p:nvPr/>
        </p:nvSpPr>
        <p:spPr>
          <a:xfrm>
            <a:off x="2846491" y="1223736"/>
            <a:ext cx="1067708" cy="32893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52BEE38-F2C0-46A7-9D9E-4BF716936E86}"/>
                  </a:ext>
                </a:extLst>
              </p:cNvPr>
              <p:cNvSpPr/>
              <p:nvPr/>
            </p:nvSpPr>
            <p:spPr>
              <a:xfrm>
                <a:off x="585117" y="1138132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52BEE38-F2C0-46A7-9D9E-4BF716936E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17" y="1138132"/>
                <a:ext cx="40588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41F84B5-1FAD-4C1E-A435-7C6199735E1C}"/>
                  </a:ext>
                </a:extLst>
              </p:cNvPr>
              <p:cNvSpPr/>
              <p:nvPr/>
            </p:nvSpPr>
            <p:spPr>
              <a:xfrm>
                <a:off x="1042317" y="1138132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41F84B5-1FAD-4C1E-A435-7C6199735E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317" y="1138132"/>
                <a:ext cx="40267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17B9D2D0-E227-4A36-B0D3-D854DDD99695}"/>
                  </a:ext>
                </a:extLst>
              </p:cNvPr>
              <p:cNvSpPr/>
              <p:nvPr/>
            </p:nvSpPr>
            <p:spPr>
              <a:xfrm>
                <a:off x="1499517" y="1138132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17B9D2D0-E227-4A36-B0D3-D854DDD996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517" y="1138132"/>
                <a:ext cx="385041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BFEE00C1-EF21-4F13-A248-1C2B35F8AA1F}"/>
                  </a:ext>
                </a:extLst>
              </p:cNvPr>
              <p:cNvSpPr/>
              <p:nvPr/>
            </p:nvSpPr>
            <p:spPr>
              <a:xfrm>
                <a:off x="1959088" y="1138132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BFEE00C1-EF21-4F13-A248-1C2B35F8AA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9088" y="1138132"/>
                <a:ext cx="37862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E3DEED13-1075-4925-BA61-4E77979C32FE}"/>
                  </a:ext>
                </a:extLst>
              </p:cNvPr>
              <p:cNvSpPr/>
              <p:nvPr/>
            </p:nvSpPr>
            <p:spPr>
              <a:xfrm>
                <a:off x="6383648" y="4844645"/>
                <a:ext cx="82170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𝟎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E3DEED13-1075-4925-BA61-4E77979C32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648" y="4844645"/>
                <a:ext cx="821703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1D83658-3E16-4094-8071-41F7C752B5D1}"/>
                  </a:ext>
                </a:extLst>
              </p:cNvPr>
              <p:cNvSpPr/>
              <p:nvPr/>
            </p:nvSpPr>
            <p:spPr>
              <a:xfrm>
                <a:off x="7485086" y="1796306"/>
                <a:ext cx="1277914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1D83658-3E16-4094-8071-41F7C752B5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5086" y="1796306"/>
                <a:ext cx="1277914" cy="36990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0586E1F-D212-4622-B190-62E937FA289D}"/>
                  </a:ext>
                </a:extLst>
              </p:cNvPr>
              <p:cNvSpPr/>
              <p:nvPr/>
            </p:nvSpPr>
            <p:spPr>
              <a:xfrm>
                <a:off x="6167986" y="1796306"/>
                <a:ext cx="1226618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𝟏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0586E1F-D212-4622-B190-62E937FA28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986" y="1796306"/>
                <a:ext cx="1226618" cy="369909"/>
              </a:xfrm>
              <a:prstGeom prst="rect">
                <a:avLst/>
              </a:prstGeom>
              <a:blipFill>
                <a:blip r:embed="rId11"/>
                <a:stretch>
                  <a:fillRect r="-24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80E1018E-921C-4109-8EC5-3AD6A03302D8}"/>
                  </a:ext>
                </a:extLst>
              </p:cNvPr>
              <p:cNvSpPr/>
              <p:nvPr/>
            </p:nvSpPr>
            <p:spPr>
              <a:xfrm>
                <a:off x="4914900" y="1796594"/>
                <a:ext cx="12779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𝟏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80E1018E-921C-4109-8EC5-3AD6A03302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900" y="1796594"/>
                <a:ext cx="1277914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79E40513-CEB7-4EA5-B54C-584F31F5EDA8}"/>
              </a:ext>
            </a:extLst>
          </p:cNvPr>
          <p:cNvSpPr/>
          <p:nvPr/>
        </p:nvSpPr>
        <p:spPr>
          <a:xfrm>
            <a:off x="2856341" y="1147355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0  1  0</a:t>
            </a:r>
          </a:p>
        </p:txBody>
      </p:sp>
      <p:sp>
        <p:nvSpPr>
          <p:cNvPr id="44" name="Line">
            <a:extLst>
              <a:ext uri="{FF2B5EF4-FFF2-40B4-BE49-F238E27FC236}">
                <a16:creationId xmlns:a16="http://schemas.microsoft.com/office/drawing/2014/main" id="{B5B75161-4B32-4AA3-9F28-77FF47DC3A25}"/>
              </a:ext>
            </a:extLst>
          </p:cNvPr>
          <p:cNvSpPr/>
          <p:nvPr/>
        </p:nvSpPr>
        <p:spPr>
          <a:xfrm flipH="1" flipV="1">
            <a:off x="3924048" y="1371601"/>
            <a:ext cx="520139" cy="6588"/>
          </a:xfrm>
          <a:prstGeom prst="line">
            <a:avLst/>
          </a:prstGeom>
          <a:ln w="5715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6C90C8-1884-4B6C-BCCB-82DD8D095BE9}"/>
              </a:ext>
            </a:extLst>
          </p:cNvPr>
          <p:cNvSpPr/>
          <p:nvPr/>
        </p:nvSpPr>
        <p:spPr>
          <a:xfrm>
            <a:off x="3029787" y="888799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</a:t>
            </a:r>
          </a:p>
        </p:txBody>
      </p:sp>
    </p:spTree>
    <p:extLst>
      <p:ext uri="{BB962C8B-B14F-4D97-AF65-F5344CB8AC3E}">
        <p14:creationId xmlns:p14="http://schemas.microsoft.com/office/powerpoint/2010/main" val="3074319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3" grpId="0" animBg="1"/>
      <p:bldP spid="14" grpId="0" animBg="1"/>
      <p:bldP spid="15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6" grpId="0"/>
      <p:bldP spid="49" grpId="0" animBg="1"/>
      <p:bldP spid="55" grpId="0"/>
      <p:bldP spid="56" grpId="0"/>
      <p:bldP spid="57" grpId="0"/>
      <p:bldP spid="58" grpId="0"/>
      <p:bldP spid="9" grpId="0"/>
      <p:bldP spid="44" grpId="0" animBg="1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ACDC7-2E74-488A-9241-082111FA5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POS: How to Write 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D11AEA-4A99-4DAB-BA61-966FFCB5A4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7E7B6548-74A8-4927-B38D-2C826F9A322B}"/>
              </a:ext>
            </a:extLst>
          </p:cNvPr>
          <p:cNvSpPr/>
          <p:nvPr/>
        </p:nvSpPr>
        <p:spPr>
          <a:xfrm>
            <a:off x="1689100" y="3860800"/>
            <a:ext cx="4813300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7" name="Maxterm form:">
            <a:extLst>
              <a:ext uri="{FF2B5EF4-FFF2-40B4-BE49-F238E27FC236}">
                <a16:creationId xmlns:a16="http://schemas.microsoft.com/office/drawing/2014/main" id="{BBB9ABE5-2810-4D4F-8D63-1CEEA96F16EE}"/>
              </a:ext>
            </a:extLst>
          </p:cNvPr>
          <p:cNvSpPr txBox="1"/>
          <p:nvPr/>
        </p:nvSpPr>
        <p:spPr>
          <a:xfrm>
            <a:off x="1485900" y="3568700"/>
            <a:ext cx="1731243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Maxterm form:</a:t>
            </a:r>
          </a:p>
        </p:txBody>
      </p:sp>
      <p:sp>
        <p:nvSpPr>
          <p:cNvPr id="8" name="Find truth table rows where ƒ is 0…">
            <a:extLst>
              <a:ext uri="{FF2B5EF4-FFF2-40B4-BE49-F238E27FC236}">
                <a16:creationId xmlns:a16="http://schemas.microsoft.com/office/drawing/2014/main" id="{82BA7707-ABF3-476B-BEFE-A70AAB7699CB}"/>
              </a:ext>
            </a:extLst>
          </p:cNvPr>
          <p:cNvSpPr txBox="1"/>
          <p:nvPr/>
        </p:nvSpPr>
        <p:spPr>
          <a:xfrm>
            <a:off x="1676400" y="3848100"/>
            <a:ext cx="4876800" cy="1699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Find truth table rows where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F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is 0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2.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in input col ➙ true literal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3.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 in input col ➙ complemented literal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4.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OR the literals to get a Maxterm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5.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AND together all the Maxterms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r just remember, POS of F is the same as the DeMorgan of SOP of F' !!">
                <a:extLst>
                  <a:ext uri="{FF2B5EF4-FFF2-40B4-BE49-F238E27FC236}">
                    <a16:creationId xmlns:a16="http://schemas.microsoft.com/office/drawing/2014/main" id="{BC5A2339-926D-4948-8F09-762636F622E6}"/>
                  </a:ext>
                </a:extLst>
              </p:cNvPr>
              <p:cNvSpPr txBox="1"/>
              <p:nvPr/>
            </p:nvSpPr>
            <p:spPr>
              <a:xfrm>
                <a:off x="838200" y="6057900"/>
                <a:ext cx="8152232" cy="35189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DA273E"/>
                  </a:buClr>
                  <a:buFont typeface="Arial"/>
                  <a:defRPr sz="1800" b="1" i="1">
                    <a:solidFill>
                      <a:srgbClr val="DA273E"/>
                    </a:solidFill>
                    <a:uFill>
                      <a:solidFill>
                        <a:srgbClr val="DA273E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39686" marR="39686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DA273E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Or just remember, POS of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sym typeface="Arial"/>
                      </a:rPr>
                      <m:t>𝑭</m:t>
                    </m:r>
                  </m:oMath>
                </a14:m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 is the same as the 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DeMorgan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 of SOP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fa-IR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</m:ctrlPr>
                      </m:accPr>
                      <m:e>
                        <m:r>
                          <a:rPr kumimoji="0" lang="fa-IR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  <m:t>𝑭</m:t>
                        </m:r>
                      </m:e>
                    </m:acc>
                  </m:oMath>
                </a14:m>
                <a:r>
                  <a:rPr kumimoji="0" lang="fa-IR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 !!</a:t>
                </a:r>
                <a:endParaRPr kumimoji="0" sz="1800" b="1" i="1" u="none" strike="noStrike" kern="1200" cap="none" spc="0" normalizeH="0" baseline="0" noProof="0">
                  <a:ln>
                    <a:noFill/>
                  </a:ln>
                  <a:solidFill>
                    <a:srgbClr val="DA273E"/>
                  </a:solidFill>
                  <a:effectLst/>
                  <a:uLnTx/>
                  <a:uFill>
                    <a:solidFill>
                      <a:srgbClr val="DA273E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2" name="Or just remember, POS of F is the same as the DeMorgan of SOP of F' !!">
                <a:extLst>
                  <a:ext uri="{FF2B5EF4-FFF2-40B4-BE49-F238E27FC236}">
                    <a16:creationId xmlns:a16="http://schemas.microsoft.com/office/drawing/2014/main" id="{BC5A2339-926D-4948-8F09-762636F62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6057900"/>
                <a:ext cx="8152232" cy="351891"/>
              </a:xfrm>
              <a:prstGeom prst="rect">
                <a:avLst/>
              </a:prstGeom>
              <a:blipFill>
                <a:blip r:embed="rId2"/>
                <a:stretch>
                  <a:fillRect l="-748" t="-15789" b="-2807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">
            <a:extLst>
              <a:ext uri="{FF2B5EF4-FFF2-40B4-BE49-F238E27FC236}">
                <a16:creationId xmlns:a16="http://schemas.microsoft.com/office/drawing/2014/main" id="{87BCAEDC-25A2-4DD6-974A-68646557BA39}"/>
              </a:ext>
            </a:extLst>
          </p:cNvPr>
          <p:cNvSpPr/>
          <p:nvPr/>
        </p:nvSpPr>
        <p:spPr>
          <a:xfrm>
            <a:off x="1013460" y="1860888"/>
            <a:ext cx="1625600" cy="266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sym typeface="Times"/>
            </a:endParaRPr>
          </a:p>
        </p:txBody>
      </p:sp>
      <p:graphicFrame>
        <p:nvGraphicFramePr>
          <p:cNvPr id="25" name="Table">
            <a:extLst>
              <a:ext uri="{FF2B5EF4-FFF2-40B4-BE49-F238E27FC236}">
                <a16:creationId xmlns:a16="http://schemas.microsoft.com/office/drawing/2014/main" id="{76713C7B-1187-4C1A-A24D-1A065BCEF438}"/>
              </a:ext>
            </a:extLst>
          </p:cNvPr>
          <p:cNvGraphicFramePr/>
          <p:nvPr/>
        </p:nvGraphicFramePr>
        <p:xfrm>
          <a:off x="914400" y="1025229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26" name="Group">
            <a:extLst>
              <a:ext uri="{FF2B5EF4-FFF2-40B4-BE49-F238E27FC236}">
                <a16:creationId xmlns:a16="http://schemas.microsoft.com/office/drawing/2014/main" id="{F5E062CA-797F-444D-BA14-D42559342924}"/>
              </a:ext>
            </a:extLst>
          </p:cNvPr>
          <p:cNvGrpSpPr/>
          <p:nvPr/>
        </p:nvGrpSpPr>
        <p:grpSpPr>
          <a:xfrm>
            <a:off x="2689795" y="1223835"/>
            <a:ext cx="2660741" cy="215977"/>
            <a:chOff x="0" y="0"/>
            <a:chExt cx="2660740" cy="215975"/>
          </a:xfrm>
        </p:grpSpPr>
        <p:sp>
          <p:nvSpPr>
            <p:cNvPr id="27" name="Line">
              <a:extLst>
                <a:ext uri="{FF2B5EF4-FFF2-40B4-BE49-F238E27FC236}">
                  <a16:creationId xmlns:a16="http://schemas.microsoft.com/office/drawing/2014/main" id="{064AE1E4-8498-412F-8A71-267DDAC2B688}"/>
                </a:ext>
              </a:extLst>
            </p:cNvPr>
            <p:cNvSpPr/>
            <p:nvPr/>
          </p:nvSpPr>
          <p:spPr>
            <a:xfrm>
              <a:off x="1643614" y="2363"/>
              <a:ext cx="1017127" cy="2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7DF50DE1-E3B0-46C2-BAC9-A0899E1003E8}"/>
                </a:ext>
              </a:extLst>
            </p:cNvPr>
            <p:cNvSpPr/>
            <p:nvPr/>
          </p:nvSpPr>
          <p:spPr>
            <a:xfrm>
              <a:off x="0" y="0"/>
              <a:ext cx="2161684" cy="21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349" extrusionOk="0">
                  <a:moveTo>
                    <a:pt x="21495" y="0"/>
                  </a:moveTo>
                  <a:cubicBezTo>
                    <a:pt x="21495" y="0"/>
                    <a:pt x="21600" y="8233"/>
                    <a:pt x="19376" y="11176"/>
                  </a:cubicBezTo>
                  <a:cubicBezTo>
                    <a:pt x="16408" y="15101"/>
                    <a:pt x="5577" y="21600"/>
                    <a:pt x="0" y="21341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p:grpSp>
        <p:nvGrpSpPr>
          <p:cNvPr id="29" name="Group">
            <a:extLst>
              <a:ext uri="{FF2B5EF4-FFF2-40B4-BE49-F238E27FC236}">
                <a16:creationId xmlns:a16="http://schemas.microsoft.com/office/drawing/2014/main" id="{5FF0DABD-CB61-484B-8B18-1E191D52C8C2}"/>
              </a:ext>
            </a:extLst>
          </p:cNvPr>
          <p:cNvGrpSpPr/>
          <p:nvPr/>
        </p:nvGrpSpPr>
        <p:grpSpPr>
          <a:xfrm>
            <a:off x="2694061" y="1223836"/>
            <a:ext cx="3945723" cy="469900"/>
            <a:chOff x="0" y="0"/>
            <a:chExt cx="3945721" cy="469900"/>
          </a:xfrm>
        </p:grpSpPr>
        <p:sp>
          <p:nvSpPr>
            <p:cNvPr id="30" name="Line">
              <a:extLst>
                <a:ext uri="{FF2B5EF4-FFF2-40B4-BE49-F238E27FC236}">
                  <a16:creationId xmlns:a16="http://schemas.microsoft.com/office/drawing/2014/main" id="{75F7033D-1E86-4DC7-97F9-E3D49DDCD21A}"/>
                </a:ext>
              </a:extLst>
            </p:cNvPr>
            <p:cNvSpPr/>
            <p:nvPr/>
          </p:nvSpPr>
          <p:spPr>
            <a:xfrm>
              <a:off x="2874395" y="0"/>
              <a:ext cx="1071327" cy="1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Line">
              <a:extLst>
                <a:ext uri="{FF2B5EF4-FFF2-40B4-BE49-F238E27FC236}">
                  <a16:creationId xmlns:a16="http://schemas.microsoft.com/office/drawing/2014/main" id="{4D29AC8B-32EB-49B7-8C72-A25AD1E017E8}"/>
                </a:ext>
              </a:extLst>
            </p:cNvPr>
            <p:cNvSpPr/>
            <p:nvPr/>
          </p:nvSpPr>
          <p:spPr>
            <a:xfrm>
              <a:off x="0" y="10368"/>
              <a:ext cx="3440237" cy="459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554" y="6814"/>
                    <a:pt x="19713" y="11029"/>
                  </a:cubicBezTo>
                  <a:cubicBezTo>
                    <a:pt x="17872" y="15243"/>
                    <a:pt x="3284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p:grpSp>
        <p:nvGrpSpPr>
          <p:cNvPr id="32" name="Group">
            <a:extLst>
              <a:ext uri="{FF2B5EF4-FFF2-40B4-BE49-F238E27FC236}">
                <a16:creationId xmlns:a16="http://schemas.microsoft.com/office/drawing/2014/main" id="{8B41CE85-0C47-4CB8-A2B4-C7DA844BCFB7}"/>
              </a:ext>
            </a:extLst>
          </p:cNvPr>
          <p:cNvGrpSpPr/>
          <p:nvPr/>
        </p:nvGrpSpPr>
        <p:grpSpPr>
          <a:xfrm>
            <a:off x="2692077" y="1223836"/>
            <a:ext cx="5243108" cy="726579"/>
            <a:chOff x="0" y="0"/>
            <a:chExt cx="5243106" cy="726578"/>
          </a:xfrm>
        </p:grpSpPr>
        <p:sp>
          <p:nvSpPr>
            <p:cNvPr id="33" name="Line">
              <a:extLst>
                <a:ext uri="{FF2B5EF4-FFF2-40B4-BE49-F238E27FC236}">
                  <a16:creationId xmlns:a16="http://schemas.microsoft.com/office/drawing/2014/main" id="{0DE61486-42CD-4382-9727-85DD8A104354}"/>
                </a:ext>
              </a:extLst>
            </p:cNvPr>
            <p:cNvSpPr/>
            <p:nvPr/>
          </p:nvSpPr>
          <p:spPr>
            <a:xfrm flipV="1">
              <a:off x="4127822" y="0"/>
              <a:ext cx="1115285" cy="18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Line">
              <a:extLst>
                <a:ext uri="{FF2B5EF4-FFF2-40B4-BE49-F238E27FC236}">
                  <a16:creationId xmlns:a16="http://schemas.microsoft.com/office/drawing/2014/main" id="{898E7858-C973-4FFC-B9EB-8B5D34AD7BD2}"/>
                </a:ext>
              </a:extLst>
            </p:cNvPr>
            <p:cNvSpPr/>
            <p:nvPr/>
          </p:nvSpPr>
          <p:spPr>
            <a:xfrm>
              <a:off x="0" y="12030"/>
              <a:ext cx="4699472" cy="714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399" y="8499"/>
                    <a:pt x="20146" y="10947"/>
                  </a:cubicBezTo>
                  <a:cubicBezTo>
                    <a:pt x="16952" y="17185"/>
                    <a:pt x="6451" y="21315"/>
                    <a:pt x="0" y="21600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26E3E2D-B5BC-4787-8A4D-F81D68095102}"/>
                  </a:ext>
                </a:extLst>
              </p:cNvPr>
              <p:cNvSpPr/>
              <p:nvPr/>
            </p:nvSpPr>
            <p:spPr>
              <a:xfrm>
                <a:off x="3733800" y="914400"/>
                <a:ext cx="430438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26E3E2D-B5BC-4787-8A4D-F81D680951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914400"/>
                <a:ext cx="4304383" cy="369909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9AE97B5-E6F4-4AAB-B8F6-504BBD121C32}"/>
                  </a:ext>
                </a:extLst>
              </p:cNvPr>
              <p:cNvSpPr/>
              <p:nvPr/>
            </p:nvSpPr>
            <p:spPr>
              <a:xfrm>
                <a:off x="914400" y="979509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9AE97B5-E6F4-4AAB-B8F6-504BBD121C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979509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F06A1C1-358C-40E6-AD62-E620648C31ED}"/>
                  </a:ext>
                </a:extLst>
              </p:cNvPr>
              <p:cNvSpPr/>
              <p:nvPr/>
            </p:nvSpPr>
            <p:spPr>
              <a:xfrm>
                <a:off x="1371600" y="979509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F06A1C1-358C-40E6-AD62-E620648C31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979509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EBA202F-9388-47F6-94E8-374F749C2E28}"/>
                  </a:ext>
                </a:extLst>
              </p:cNvPr>
              <p:cNvSpPr/>
              <p:nvPr/>
            </p:nvSpPr>
            <p:spPr>
              <a:xfrm>
                <a:off x="1828800" y="979509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EBA202F-9388-47F6-94E8-374F749C2E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979509"/>
                <a:ext cx="38504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EC5A4C2-D626-4293-83F7-79363C436352}"/>
                  </a:ext>
                </a:extLst>
              </p:cNvPr>
              <p:cNvSpPr/>
              <p:nvPr/>
            </p:nvSpPr>
            <p:spPr>
              <a:xfrm>
                <a:off x="2288371" y="979509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EC5A4C2-D626-4293-83F7-79363C4363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371" y="979509"/>
                <a:ext cx="37862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8C77474-EA58-41E5-8E07-5BA343A259E3}"/>
                  </a:ext>
                </a:extLst>
              </p:cNvPr>
              <p:cNvSpPr/>
              <p:nvPr/>
            </p:nvSpPr>
            <p:spPr>
              <a:xfrm>
                <a:off x="3533264" y="1962428"/>
                <a:ext cx="4010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8C77474-EA58-41E5-8E07-5BA343A259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264" y="1962428"/>
                <a:ext cx="40107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73379D6B-DC80-480A-BF10-B85A6351AA0C}"/>
                  </a:ext>
                </a:extLst>
              </p:cNvPr>
              <p:cNvSpPr/>
              <p:nvPr/>
            </p:nvSpPr>
            <p:spPr>
              <a:xfrm>
                <a:off x="4343400" y="1962428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73379D6B-DC80-480A-BF10-B85A6351AA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1962428"/>
                <a:ext cx="415498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A295D38-E71E-49BA-A4B0-AD2F85479F7C}"/>
                  </a:ext>
                </a:extLst>
              </p:cNvPr>
              <p:cNvSpPr/>
              <p:nvPr/>
            </p:nvSpPr>
            <p:spPr>
              <a:xfrm>
                <a:off x="5065247" y="1993105"/>
                <a:ext cx="3930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A295D38-E71E-49BA-A4B0-AD2F85479F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5247" y="1993105"/>
                <a:ext cx="39305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7D197C37-1F27-409E-BD7A-992AEBB18F75}"/>
                  </a:ext>
                </a:extLst>
              </p:cNvPr>
              <p:cNvSpPr/>
              <p:nvPr/>
            </p:nvSpPr>
            <p:spPr>
              <a:xfrm>
                <a:off x="3533264" y="2396940"/>
                <a:ext cx="19303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 +   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7D197C37-1F27-409E-BD7A-992AEBB18F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264" y="2396940"/>
                <a:ext cx="193033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7251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24" grpId="0" animBg="1"/>
      <p:bldP spid="35" grpId="0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2C55A-8E3C-40CC-BDE4-0AD2C23E1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Canonical POS Forms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6BC8DF-D9B5-4AD6-8330-AA68966930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Oval">
            <a:extLst>
              <a:ext uri="{FF2B5EF4-FFF2-40B4-BE49-F238E27FC236}">
                <a16:creationId xmlns:a16="http://schemas.microsoft.com/office/drawing/2014/main" id="{0E696269-E970-4E93-A60B-5330857434D3}"/>
              </a:ext>
            </a:extLst>
          </p:cNvPr>
          <p:cNvSpPr/>
          <p:nvPr/>
        </p:nvSpPr>
        <p:spPr>
          <a:xfrm>
            <a:off x="3025140" y="4547456"/>
            <a:ext cx="431800" cy="342900"/>
          </a:xfrm>
          <a:prstGeom prst="ellipse">
            <a:avLst/>
          </a:prstGeom>
          <a:solidFill>
            <a:srgbClr val="FFB6C2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" name="A B C Maxterms…">
            <a:extLst>
              <a:ext uri="{FF2B5EF4-FFF2-40B4-BE49-F238E27FC236}">
                <a16:creationId xmlns:a16="http://schemas.microsoft.com/office/drawing/2014/main" id="{48F06736-35C6-4BE3-BB4F-6B44D2E8C246}"/>
              </a:ext>
            </a:extLst>
          </p:cNvPr>
          <p:cNvSpPr txBox="1"/>
          <p:nvPr/>
        </p:nvSpPr>
        <p:spPr>
          <a:xfrm>
            <a:off x="608012" y="2617100"/>
            <a:ext cx="2888291" cy="2574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095500" algn="l"/>
                <a:tab pos="2781300" algn="l"/>
              </a:tabLst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			Maxterms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	0	0	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	</a:t>
            </a: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= M0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	0	1	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	</a:t>
            </a: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= M1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	1	0		= M2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	1	1		= M3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	0	0		= M4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	0	1		= M5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	1	0		= M6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	1	1		= M7</a:t>
            </a: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1BAC023B-0ED1-4488-83F4-5642E7AA9363}"/>
              </a:ext>
            </a:extLst>
          </p:cNvPr>
          <p:cNvSpPr/>
          <p:nvPr/>
        </p:nvSpPr>
        <p:spPr>
          <a:xfrm>
            <a:off x="673100" y="2923488"/>
            <a:ext cx="2745206" cy="4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0778A6D3-A543-4169-A940-7F0B72EBCA5D}"/>
              </a:ext>
            </a:extLst>
          </p:cNvPr>
          <p:cNvSpPr/>
          <p:nvPr/>
        </p:nvSpPr>
        <p:spPr>
          <a:xfrm flipH="1">
            <a:off x="1614874" y="2618687"/>
            <a:ext cx="23425" cy="2486601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Maxterm Shorthand Notation…">
            <a:extLst>
              <a:ext uri="{FF2B5EF4-FFF2-40B4-BE49-F238E27FC236}">
                <a16:creationId xmlns:a16="http://schemas.microsoft.com/office/drawing/2014/main" id="{46FE4B32-9E80-441A-B4A2-EB9DC71D5020}"/>
              </a:ext>
            </a:extLst>
          </p:cNvPr>
          <p:cNvSpPr txBox="1"/>
          <p:nvPr/>
        </p:nvSpPr>
        <p:spPr>
          <a:xfrm>
            <a:off x="302660" y="5355538"/>
            <a:ext cx="3719031" cy="522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Maxterm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horthand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otation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for a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unction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t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hree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v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ariables</a:t>
            </a:r>
          </a:p>
        </p:txBody>
      </p:sp>
      <p:sp>
        <p:nvSpPr>
          <p:cNvPr id="10" name="Note that you form the maxterms around the “zeros” of the function…">
            <a:extLst>
              <a:ext uri="{FF2B5EF4-FFF2-40B4-BE49-F238E27FC236}">
                <a16:creationId xmlns:a16="http://schemas.microsoft.com/office/drawing/2014/main" id="{583593EB-2714-48CA-97B6-8A116CFBC9FA}"/>
              </a:ext>
            </a:extLst>
          </p:cNvPr>
          <p:cNvSpPr txBox="1"/>
          <p:nvPr/>
        </p:nvSpPr>
        <p:spPr>
          <a:xfrm>
            <a:off x="6629400" y="3475938"/>
            <a:ext cx="2209800" cy="2184400"/>
          </a:xfrm>
          <a:prstGeom prst="rect">
            <a:avLst/>
          </a:prstGeom>
          <a:solidFill>
            <a:srgbClr val="FDFDC5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Note that you form the maxterms around the “zeros” of the function</a:t>
            </a:r>
          </a:p>
          <a:p>
            <a:pPr marL="40639" marR="40639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This is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not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the complement of the function!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D8B61F9A-A784-4796-8CB6-D56A40E3A72A}"/>
              </a:ext>
            </a:extLst>
          </p:cNvPr>
          <p:cNvSpPr/>
          <p:nvPr/>
        </p:nvSpPr>
        <p:spPr>
          <a:xfrm>
            <a:off x="3591785" y="4792751"/>
            <a:ext cx="329675" cy="703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2108" h="21600" extrusionOk="0">
                <a:moveTo>
                  <a:pt x="7714" y="21600"/>
                </a:moveTo>
                <a:cubicBezTo>
                  <a:pt x="7714" y="21600"/>
                  <a:pt x="21600" y="1290"/>
                  <a:pt x="0" y="0"/>
                </a:cubicBezTo>
              </a:path>
            </a:pathLst>
          </a:custGeom>
          <a:ln w="25400">
            <a:solidFill>
              <a:srgbClr val="E90036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graphicFrame>
        <p:nvGraphicFramePr>
          <p:cNvPr id="12" name="Table">
            <a:extLst>
              <a:ext uri="{FF2B5EF4-FFF2-40B4-BE49-F238E27FC236}">
                <a16:creationId xmlns:a16="http://schemas.microsoft.com/office/drawing/2014/main" id="{244A3692-4906-436B-B118-3E9123C8AFDF}"/>
              </a:ext>
            </a:extLst>
          </p:cNvPr>
          <p:cNvGraphicFramePr/>
          <p:nvPr/>
        </p:nvGraphicFramePr>
        <p:xfrm>
          <a:off x="4536440" y="3453078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" name="Product of Sums / Conjunctive Normal Form / Maxterm Expansion">
            <a:extLst>
              <a:ext uri="{FF2B5EF4-FFF2-40B4-BE49-F238E27FC236}">
                <a16:creationId xmlns:a16="http://schemas.microsoft.com/office/drawing/2014/main" id="{D533D16E-2768-40F1-B4B5-C2B26D8A7B7C}"/>
              </a:ext>
            </a:extLst>
          </p:cNvPr>
          <p:cNvSpPr txBox="1"/>
          <p:nvPr/>
        </p:nvSpPr>
        <p:spPr>
          <a:xfrm>
            <a:off x="575586" y="1447800"/>
            <a:ext cx="7265554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Product of Sums / Conjunctive Normal Form / Maxterm Expansion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96581C0-6A98-4E1A-9B16-840FC0337D78}"/>
                  </a:ext>
                </a:extLst>
              </p:cNvPr>
              <p:cNvSpPr/>
              <p:nvPr/>
            </p:nvSpPr>
            <p:spPr>
              <a:xfrm>
                <a:off x="1614876" y="2923488"/>
                <a:ext cx="12634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96581C0-6A98-4E1A-9B16-840FC0337D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2923488"/>
                <a:ext cx="126348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ACA3EC6-E401-455F-ABD8-C721C238B22F}"/>
                  </a:ext>
                </a:extLst>
              </p:cNvPr>
              <p:cNvSpPr/>
              <p:nvPr/>
            </p:nvSpPr>
            <p:spPr>
              <a:xfrm>
                <a:off x="1614876" y="3192984"/>
                <a:ext cx="1263486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ACA3EC6-E401-455F-ABD8-C721C238B2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3192984"/>
                <a:ext cx="1263486" cy="369909"/>
              </a:xfrm>
              <a:prstGeom prst="rect">
                <a:avLst/>
              </a:prstGeom>
              <a:blipFill>
                <a:blip r:embed="rId3"/>
                <a:stretch>
                  <a:fillRect r="-23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8BF4F64-55C3-488A-ABD2-F89E41765CF5}"/>
                  </a:ext>
                </a:extLst>
              </p:cNvPr>
              <p:cNvSpPr/>
              <p:nvPr/>
            </p:nvSpPr>
            <p:spPr>
              <a:xfrm>
                <a:off x="1614876" y="3463057"/>
                <a:ext cx="126348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8BF4F64-55C3-488A-ABD2-F89E41765C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3463057"/>
                <a:ext cx="126348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E9C30C9-CA61-4EE3-AD3E-D3CF2E813627}"/>
                  </a:ext>
                </a:extLst>
              </p:cNvPr>
              <p:cNvSpPr/>
              <p:nvPr/>
            </p:nvSpPr>
            <p:spPr>
              <a:xfrm>
                <a:off x="1614876" y="3732553"/>
                <a:ext cx="1263487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E9C30C9-CA61-4EE3-AD3E-D3CF2E8136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3732553"/>
                <a:ext cx="1263487" cy="369909"/>
              </a:xfrm>
              <a:prstGeom prst="rect">
                <a:avLst/>
              </a:prstGeom>
              <a:blipFill>
                <a:blip r:embed="rId5"/>
                <a:stretch>
                  <a:fillRect r="-23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C4FD133-2B1A-4662-829E-C4D52F465BCD}"/>
                  </a:ext>
                </a:extLst>
              </p:cNvPr>
              <p:cNvSpPr/>
              <p:nvPr/>
            </p:nvSpPr>
            <p:spPr>
              <a:xfrm>
                <a:off x="1614876" y="4002626"/>
                <a:ext cx="12634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C4FD133-2B1A-4662-829E-C4D52F465B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4002626"/>
                <a:ext cx="126348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0EE3883-0FF2-40A4-A352-DCC04022EDEC}"/>
                  </a:ext>
                </a:extLst>
              </p:cNvPr>
              <p:cNvSpPr/>
              <p:nvPr/>
            </p:nvSpPr>
            <p:spPr>
              <a:xfrm>
                <a:off x="1614876" y="4272122"/>
                <a:ext cx="1314782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0EE3883-0FF2-40A4-A352-DCC04022ED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4272122"/>
                <a:ext cx="1314782" cy="369909"/>
              </a:xfrm>
              <a:prstGeom prst="rect">
                <a:avLst/>
              </a:prstGeom>
              <a:blipFill>
                <a:blip r:embed="rId7"/>
                <a:stretch>
                  <a:fillRect r="-18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3C1EDDC-7ABF-4C05-AAD8-F8C9A3209198}"/>
                  </a:ext>
                </a:extLst>
              </p:cNvPr>
              <p:cNvSpPr/>
              <p:nvPr/>
            </p:nvSpPr>
            <p:spPr>
              <a:xfrm>
                <a:off x="1614876" y="4542195"/>
                <a:ext cx="12554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3C1EDDC-7ABF-4C05-AAD8-F8C9A32091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4542195"/>
                <a:ext cx="125547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E1DB0FB-E58D-4242-BD4E-18EDBAD31BD5}"/>
                  </a:ext>
                </a:extLst>
              </p:cNvPr>
              <p:cNvSpPr/>
              <p:nvPr/>
            </p:nvSpPr>
            <p:spPr>
              <a:xfrm>
                <a:off x="1614876" y="4811691"/>
                <a:ext cx="1263486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E1DB0FB-E58D-4242-BD4E-18EDBAD31B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4811691"/>
                <a:ext cx="1263486" cy="369909"/>
              </a:xfrm>
              <a:prstGeom prst="rect">
                <a:avLst/>
              </a:prstGeom>
              <a:blipFill>
                <a:blip r:embed="rId9"/>
                <a:stretch>
                  <a:fillRect r="-23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3A6F581-56F0-4D19-BA7F-EDD703B40507}"/>
                  </a:ext>
                </a:extLst>
              </p:cNvPr>
              <p:cNvSpPr/>
              <p:nvPr/>
            </p:nvSpPr>
            <p:spPr>
              <a:xfrm>
                <a:off x="3968949" y="2065784"/>
                <a:ext cx="4352474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3A6F581-56F0-4D19-BA7F-EDD703B405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8949" y="2065784"/>
                <a:ext cx="4352474" cy="369909"/>
              </a:xfrm>
              <a:prstGeom prst="rect">
                <a:avLst/>
              </a:prstGeom>
              <a:blipFill>
                <a:blip r:embed="rId10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8A87E9C-F7F4-4F60-A7DF-9317685117DF}"/>
                  </a:ext>
                </a:extLst>
              </p:cNvPr>
              <p:cNvSpPr/>
              <p:nvPr/>
            </p:nvSpPr>
            <p:spPr>
              <a:xfrm>
                <a:off x="4467396" y="2356524"/>
                <a:ext cx="1624612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𝑴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8A87E9C-F7F4-4F60-A7DF-9317685117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7396" y="2356524"/>
                <a:ext cx="1624612" cy="76309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91CDFFE-C145-4F0B-A6DF-BEF09570F913}"/>
                  </a:ext>
                </a:extLst>
              </p:cNvPr>
              <p:cNvSpPr/>
              <p:nvPr/>
            </p:nvSpPr>
            <p:spPr>
              <a:xfrm>
                <a:off x="591055" y="255245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91CDFFE-C145-4F0B-A6DF-BEF09570F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055" y="2552458"/>
                <a:ext cx="405880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A2D4F0F-7130-4A4E-8627-6E6C4DE6B2EF}"/>
                  </a:ext>
                </a:extLst>
              </p:cNvPr>
              <p:cNvSpPr/>
              <p:nvPr/>
            </p:nvSpPr>
            <p:spPr>
              <a:xfrm>
                <a:off x="935558" y="2555566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A2D4F0F-7130-4A4E-8627-6E6C4DE6B2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558" y="2555566"/>
                <a:ext cx="402674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0E59EBF-47F3-46CE-85EC-950B806A1603}"/>
                  </a:ext>
                </a:extLst>
              </p:cNvPr>
              <p:cNvSpPr/>
              <p:nvPr/>
            </p:nvSpPr>
            <p:spPr>
              <a:xfrm>
                <a:off x="1253258" y="2557022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0E59EBF-47F3-46CE-85EC-950B806A16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258" y="2557022"/>
                <a:ext cx="385041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2B54729-B455-4EBD-9EBB-212C9868862C}"/>
                  </a:ext>
                </a:extLst>
              </p:cNvPr>
              <p:cNvSpPr/>
              <p:nvPr/>
            </p:nvSpPr>
            <p:spPr>
              <a:xfrm>
                <a:off x="4595707" y="3387412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2B54729-B455-4EBD-9EBB-212C986886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707" y="3387412"/>
                <a:ext cx="405880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2097A0D-F56F-4B9C-B836-796197B4FADB}"/>
                  </a:ext>
                </a:extLst>
              </p:cNvPr>
              <p:cNvSpPr/>
              <p:nvPr/>
            </p:nvSpPr>
            <p:spPr>
              <a:xfrm>
                <a:off x="5052907" y="3387412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2097A0D-F56F-4B9C-B836-796197B4FA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907" y="3387412"/>
                <a:ext cx="402674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1341438-3E1A-4E61-B42A-AB911DE8E267}"/>
                  </a:ext>
                </a:extLst>
              </p:cNvPr>
              <p:cNvSpPr/>
              <p:nvPr/>
            </p:nvSpPr>
            <p:spPr>
              <a:xfrm>
                <a:off x="5510107" y="3387412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1341438-3E1A-4E61-B42A-AB911DE8E2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107" y="3387412"/>
                <a:ext cx="385041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2F65A726-0A6C-4684-B6B7-54BC8C48A648}"/>
                  </a:ext>
                </a:extLst>
              </p:cNvPr>
              <p:cNvSpPr/>
              <p:nvPr/>
            </p:nvSpPr>
            <p:spPr>
              <a:xfrm>
                <a:off x="5969678" y="3387412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2F65A726-0A6C-4684-B6B7-54BC8C48A6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678" y="3387412"/>
                <a:ext cx="378629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66874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1" grpId="0" animBg="1"/>
      <p:bldP spid="22" grpId="0"/>
      <p:bldP spid="23" grpId="0"/>
      <p:bldP spid="28" grpId="0"/>
      <p:bldP spid="29" grpId="0"/>
      <p:bldP spid="30" grpId="0"/>
      <p:bldP spid="3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B8A2B-0C96-41BE-A92A-1975CA2EA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Useful Conversions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48E316-3BAE-45F2-A1B6-A6649B345B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5895660"/>
            <a:ext cx="21336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1.">
            <a:extLst>
              <a:ext uri="{FF2B5EF4-FFF2-40B4-BE49-F238E27FC236}">
                <a16:creationId xmlns:a16="http://schemas.microsoft.com/office/drawing/2014/main" id="{48A8441D-3AF6-45CC-9E31-4C1BCDF8BCB2}"/>
              </a:ext>
            </a:extLst>
          </p:cNvPr>
          <p:cNvSpPr txBox="1"/>
          <p:nvPr/>
        </p:nvSpPr>
        <p:spPr>
          <a:xfrm>
            <a:off x="965200" y="914400"/>
            <a:ext cx="306174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1.</a:t>
            </a:r>
          </a:p>
        </p:txBody>
      </p:sp>
      <p:sp>
        <p:nvSpPr>
          <p:cNvPr id="15" name="Minterm to Maxterm conversion:…">
            <a:extLst>
              <a:ext uri="{FF2B5EF4-FFF2-40B4-BE49-F238E27FC236}">
                <a16:creationId xmlns:a16="http://schemas.microsoft.com/office/drawing/2014/main" id="{971B6EC3-405F-4E4C-82E3-EBE473CE4232}"/>
              </a:ext>
            </a:extLst>
          </p:cNvPr>
          <p:cNvSpPr txBox="1"/>
          <p:nvPr/>
        </p:nvSpPr>
        <p:spPr>
          <a:xfrm>
            <a:off x="1435100" y="914400"/>
            <a:ext cx="7157409" cy="9930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to Maxterm conversion: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  rewrite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shorthand using maxterm shorthand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  replace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indices with the indices not already used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  </a:t>
            </a: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ahoma"/>
              <a:cs typeface="Arial"/>
              <a:sym typeface="Arial"/>
            </a:endParaRP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26DCFE1D-5E57-43FE-8C40-C23EC9756AE8}"/>
              </a:ext>
            </a:extLst>
          </p:cNvPr>
          <p:cNvSpPr txBox="1"/>
          <p:nvPr/>
        </p:nvSpPr>
        <p:spPr>
          <a:xfrm>
            <a:off x="939800" y="2133600"/>
            <a:ext cx="306174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2.</a:t>
            </a:r>
          </a:p>
        </p:txBody>
      </p:sp>
      <p:sp>
        <p:nvSpPr>
          <p:cNvPr id="17" name="Maxterm to Minterm conversion:">
            <a:extLst>
              <a:ext uri="{FF2B5EF4-FFF2-40B4-BE49-F238E27FC236}">
                <a16:creationId xmlns:a16="http://schemas.microsoft.com/office/drawing/2014/main" id="{0545CE9F-31BA-4F06-A25D-EE3D5569101E}"/>
              </a:ext>
            </a:extLst>
          </p:cNvPr>
          <p:cNvSpPr txBox="1"/>
          <p:nvPr/>
        </p:nvSpPr>
        <p:spPr>
          <a:xfrm>
            <a:off x="1397000" y="2133600"/>
            <a:ext cx="3925755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Maxterm to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conversion:</a:t>
            </a:r>
          </a:p>
        </p:txBody>
      </p:sp>
      <p:sp>
        <p:nvSpPr>
          <p:cNvPr id="18" name="rewrite maxterm shorthand using minterm shorthand…">
            <a:extLst>
              <a:ext uri="{FF2B5EF4-FFF2-40B4-BE49-F238E27FC236}">
                <a16:creationId xmlns:a16="http://schemas.microsoft.com/office/drawing/2014/main" id="{9377D923-A30C-4D64-A8D9-7CF7185F56B2}"/>
              </a:ext>
            </a:extLst>
          </p:cNvPr>
          <p:cNvSpPr txBox="1"/>
          <p:nvPr/>
        </p:nvSpPr>
        <p:spPr>
          <a:xfrm>
            <a:off x="1739900" y="2374900"/>
            <a:ext cx="6881692" cy="522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rewrite maxterm shorthand using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shorthand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replace maxterm indices with the indices not already used</a:t>
            </a:r>
          </a:p>
        </p:txBody>
      </p:sp>
      <p:sp>
        <p:nvSpPr>
          <p:cNvPr id="19" name="3.">
            <a:extLst>
              <a:ext uri="{FF2B5EF4-FFF2-40B4-BE49-F238E27FC236}">
                <a16:creationId xmlns:a16="http://schemas.microsoft.com/office/drawing/2014/main" id="{3EFECE17-65E6-4B66-9952-AD03FA177BDF}"/>
              </a:ext>
            </a:extLst>
          </p:cNvPr>
          <p:cNvSpPr txBox="1"/>
          <p:nvPr/>
        </p:nvSpPr>
        <p:spPr>
          <a:xfrm>
            <a:off x="939800" y="3282451"/>
            <a:ext cx="306174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3.</a:t>
            </a:r>
          </a:p>
        </p:txBody>
      </p:sp>
      <p:sp>
        <p:nvSpPr>
          <p:cNvPr id="20" name="Expansion of ƒ to expansion of ƒ':">
            <a:extLst>
              <a:ext uri="{FF2B5EF4-FFF2-40B4-BE49-F238E27FC236}">
                <a16:creationId xmlns:a16="http://schemas.microsoft.com/office/drawing/2014/main" id="{F4EE6C9A-ED75-4F11-8341-06AA2F4108C8}"/>
              </a:ext>
            </a:extLst>
          </p:cNvPr>
          <p:cNvSpPr txBox="1"/>
          <p:nvPr/>
        </p:nvSpPr>
        <p:spPr>
          <a:xfrm>
            <a:off x="1384300" y="3282451"/>
            <a:ext cx="4029949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Expansion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to expansion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:</a:t>
            </a:r>
          </a:p>
        </p:txBody>
      </p:sp>
      <p:sp>
        <p:nvSpPr>
          <p:cNvPr id="22" name="4.">
            <a:extLst>
              <a:ext uri="{FF2B5EF4-FFF2-40B4-BE49-F238E27FC236}">
                <a16:creationId xmlns:a16="http://schemas.microsoft.com/office/drawing/2014/main" id="{B542D910-65F0-4031-8F91-82914FBCFF7B}"/>
              </a:ext>
            </a:extLst>
          </p:cNvPr>
          <p:cNvSpPr txBox="1"/>
          <p:nvPr/>
        </p:nvSpPr>
        <p:spPr>
          <a:xfrm>
            <a:off x="952500" y="4704851"/>
            <a:ext cx="306174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4.</a:t>
            </a:r>
          </a:p>
        </p:txBody>
      </p:sp>
      <p:sp>
        <p:nvSpPr>
          <p:cNvPr id="23" name="Minterm expansion of ƒ to Maxterm expansion of ƒ':">
            <a:extLst>
              <a:ext uri="{FF2B5EF4-FFF2-40B4-BE49-F238E27FC236}">
                <a16:creationId xmlns:a16="http://schemas.microsoft.com/office/drawing/2014/main" id="{D0147130-A858-4A35-865B-CB806929DA6E}"/>
              </a:ext>
            </a:extLst>
          </p:cNvPr>
          <p:cNvSpPr txBox="1"/>
          <p:nvPr/>
        </p:nvSpPr>
        <p:spPr>
          <a:xfrm>
            <a:off x="1384300" y="4730251"/>
            <a:ext cx="6115457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expansion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to Maxterm expansion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:</a:t>
            </a: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108AB765-CE7F-4ABB-890C-273E6A96AE71}"/>
              </a:ext>
            </a:extLst>
          </p:cNvPr>
          <p:cNvSpPr/>
          <p:nvPr/>
        </p:nvSpPr>
        <p:spPr>
          <a:xfrm flipV="1">
            <a:off x="4287647" y="3922054"/>
            <a:ext cx="665353" cy="7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rewrite in Maxterm form, using the same indices as ƒ…">
            <a:extLst>
              <a:ext uri="{FF2B5EF4-FFF2-40B4-BE49-F238E27FC236}">
                <a16:creationId xmlns:a16="http://schemas.microsoft.com/office/drawing/2014/main" id="{40C002AA-792F-4C0E-9449-A4A9A6D41878}"/>
              </a:ext>
            </a:extLst>
          </p:cNvPr>
          <p:cNvSpPr txBox="1"/>
          <p:nvPr/>
        </p:nvSpPr>
        <p:spPr>
          <a:xfrm>
            <a:off x="533400" y="4987610"/>
            <a:ext cx="861060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       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rewrite in Maxterm form, using the same indices as </a:t>
            </a:r>
          </a:p>
        </p:txBody>
      </p:sp>
      <p:sp>
        <p:nvSpPr>
          <p:cNvPr id="26" name="Line">
            <a:extLst>
              <a:ext uri="{FF2B5EF4-FFF2-40B4-BE49-F238E27FC236}">
                <a16:creationId xmlns:a16="http://schemas.microsoft.com/office/drawing/2014/main" id="{7B3FAF6F-7712-457B-ADDD-6488553F1954}"/>
              </a:ext>
            </a:extLst>
          </p:cNvPr>
          <p:cNvSpPr/>
          <p:nvPr/>
        </p:nvSpPr>
        <p:spPr>
          <a:xfrm flipV="1">
            <a:off x="4287647" y="4468706"/>
            <a:ext cx="665353" cy="7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Line">
            <a:extLst>
              <a:ext uri="{FF2B5EF4-FFF2-40B4-BE49-F238E27FC236}">
                <a16:creationId xmlns:a16="http://schemas.microsoft.com/office/drawing/2014/main" id="{6FAD8BA0-1883-428B-B115-457156896622}"/>
              </a:ext>
            </a:extLst>
          </p:cNvPr>
          <p:cNvSpPr/>
          <p:nvPr/>
        </p:nvSpPr>
        <p:spPr>
          <a:xfrm flipV="1">
            <a:off x="4287647" y="5559877"/>
            <a:ext cx="665353" cy="7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5A6264E4-E823-4402-AB33-D36F3B9A8DC2}"/>
              </a:ext>
            </a:extLst>
          </p:cNvPr>
          <p:cNvSpPr/>
          <p:nvPr/>
        </p:nvSpPr>
        <p:spPr>
          <a:xfrm flipV="1">
            <a:off x="4287647" y="5970214"/>
            <a:ext cx="665353" cy="7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00B6A64-6A0E-42A4-8F80-B58202AA328B}"/>
                  </a:ext>
                </a:extLst>
              </p:cNvPr>
              <p:cNvSpPr/>
              <p:nvPr/>
            </p:nvSpPr>
            <p:spPr>
              <a:xfrm>
                <a:off x="1715187" y="1600200"/>
                <a:ext cx="5155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>
                      <a:solidFill>
                        <a:srgbClr val="D21C42"/>
                      </a:solidFill>
                    </a:uFill>
                    <a:latin typeface="Arial" panose="020B0604020202020204" pitchFamily="34" charset="0"/>
                    <a:ea typeface="Arial"/>
                    <a:cs typeface="Arial"/>
                    <a:sym typeface="Arial"/>
                  </a:rPr>
                  <a:t>E.g., </a:t>
                </a:r>
                <a14:m>
                  <m:oMath xmlns:m="http://schemas.openxmlformats.org/officeDocument/2006/math">
                    <m: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𝐅</m:t>
                    </m:r>
                    <m:d>
                      <m:dPr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</m:ctrlPr>
                      </m:d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𝑩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</m:t>
                        </m:r>
                      </m:e>
                    </m:d>
                    <m:r>
                      <a:rPr kumimoji="0" lang="en-US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𝒎</m:t>
                        </m:r>
                        <m:d>
                          <m:dPr>
                            <m:ctrlP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dPr>
                          <m:e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𝟑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𝟒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𝟓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𝟔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𝟕</m:t>
                            </m:r>
                          </m:e>
                        </m:d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=</m:t>
                        </m:r>
                        <m:nary>
                          <m:naryPr>
                            <m:chr m:val="∏"/>
                            <m:subHide m:val="on"/>
                            <m:supHide m:val="on"/>
                            <m:ctrlP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𝑴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(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𝟎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𝟏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𝟐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00B6A64-6A0E-42A4-8F80-B58202AA32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187" y="1600200"/>
                <a:ext cx="5155579" cy="369332"/>
              </a:xfrm>
              <a:prstGeom prst="rect">
                <a:avLst/>
              </a:prstGeom>
              <a:blipFill>
                <a:blip r:embed="rId2"/>
                <a:stretch>
                  <a:fillRect l="-946" t="-120000" b="-18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17C9B7A-18F1-4994-82EB-B6653C3E57BF}"/>
                  </a:ext>
                </a:extLst>
              </p:cNvPr>
              <p:cNvSpPr/>
              <p:nvPr/>
            </p:nvSpPr>
            <p:spPr>
              <a:xfrm>
                <a:off x="1749054" y="2825251"/>
                <a:ext cx="5155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>
                      <a:solidFill>
                        <a:srgbClr val="D21C42"/>
                      </a:solidFill>
                    </a:uFill>
                    <a:latin typeface="Arial" panose="020B0604020202020204" pitchFamily="34" charset="0"/>
                    <a:ea typeface="Arial"/>
                    <a:cs typeface="Arial"/>
                    <a:sym typeface="Arial"/>
                  </a:rPr>
                  <a:t>E.g., </a:t>
                </a:r>
                <a14:m>
                  <m:oMath xmlns:m="http://schemas.openxmlformats.org/officeDocument/2006/math">
                    <m: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𝐅</m:t>
                    </m:r>
                    <m:d>
                      <m:dPr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</m:ctrlPr>
                      </m:d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𝑩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</m:t>
                        </m:r>
                      </m:e>
                    </m:d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nary>
                      <m:naryPr>
                        <m:chr m:val="∏"/>
                        <m:subHide m:val="on"/>
                        <m:supHide m:val="on"/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𝑴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(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𝟎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𝟏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𝟐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)</m:t>
                        </m:r>
                      </m:e>
                    </m:nary>
                    <m:r>
                      <a:rPr kumimoji="0" lang="en-US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𝒎</m:t>
                        </m:r>
                        <m:d>
                          <m:dPr>
                            <m:ctrlP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dPr>
                          <m:e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𝟑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𝟒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𝟓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𝟔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𝟕</m:t>
                            </m:r>
                          </m:e>
                        </m:d>
                      </m:e>
                    </m:nary>
                  </m:oMath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17C9B7A-18F1-4994-82EB-B6653C3E57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9054" y="2825251"/>
                <a:ext cx="5155579" cy="369332"/>
              </a:xfrm>
              <a:prstGeom prst="rect">
                <a:avLst/>
              </a:prstGeom>
              <a:blipFill>
                <a:blip r:embed="rId3"/>
                <a:stretch>
                  <a:fillRect l="-1064" t="-118033" b="-185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FCD0BB4-5086-408A-9E80-33CB2298CA7D}"/>
                  </a:ext>
                </a:extLst>
              </p:cNvPr>
              <p:cNvSpPr/>
              <p:nvPr/>
            </p:nvSpPr>
            <p:spPr>
              <a:xfrm>
                <a:off x="152400" y="3575332"/>
                <a:ext cx="3980828" cy="763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𝐄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.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𝐠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., 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d>
                        <m:dPr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d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d>
                            <m:dPr>
                              <m:ctrlP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dPr>
                            <m:e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𝟑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𝟒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𝟓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𝟔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𝟕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FCD0BB4-5086-408A-9E80-33CB2298CA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575332"/>
                <a:ext cx="3980828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C83668A-12BD-4B04-A31D-DFCE91C3B3B5}"/>
                  </a:ext>
                </a:extLst>
              </p:cNvPr>
              <p:cNvSpPr/>
              <p:nvPr/>
            </p:nvSpPr>
            <p:spPr>
              <a:xfrm>
                <a:off x="5036662" y="3514520"/>
                <a:ext cx="3060171" cy="763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𝑭</m:t>
                          </m:r>
                        </m:e>
                      </m:acc>
                      <m:d>
                        <m:dPr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d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C83668A-12BD-4B04-A31D-DFCE91C3B3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662" y="3514520"/>
                <a:ext cx="3060171" cy="7630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F279F59-4719-43DB-9163-B04AB83297A3}"/>
                  </a:ext>
                </a:extLst>
              </p:cNvPr>
              <p:cNvSpPr/>
              <p:nvPr/>
            </p:nvSpPr>
            <p:spPr>
              <a:xfrm>
                <a:off x="6187101" y="4050423"/>
                <a:ext cx="2309927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𝑴</m:t>
                          </m:r>
                          <m:d>
                            <m:dPr>
                              <m:ctrlP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dPr>
                            <m:e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𝟑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𝟒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𝟓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𝟔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𝟕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F279F59-4719-43DB-9163-B04AB83297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101" y="4050423"/>
                <a:ext cx="2309927" cy="7630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CA185FC-0862-42F9-A31A-502E02919722}"/>
                  </a:ext>
                </a:extLst>
              </p:cNvPr>
              <p:cNvSpPr/>
              <p:nvPr/>
            </p:nvSpPr>
            <p:spPr>
              <a:xfrm>
                <a:off x="1776495" y="4087159"/>
                <a:ext cx="1861855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𝑴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CA185FC-0862-42F9-A31A-502E029197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495" y="4087159"/>
                <a:ext cx="1861855" cy="7630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78B1CA9-EF03-44A1-83F5-3CFA648A3547}"/>
                  </a:ext>
                </a:extLst>
              </p:cNvPr>
              <p:cNvSpPr/>
              <p:nvPr/>
            </p:nvSpPr>
            <p:spPr>
              <a:xfrm>
                <a:off x="2865732" y="3182565"/>
                <a:ext cx="40107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78B1CA9-EF03-44A1-83F5-3CFA648A35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732" y="3182565"/>
                <a:ext cx="401072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4BA6BE5-7599-48CA-8CBD-53377224301D}"/>
                  </a:ext>
                </a:extLst>
              </p:cNvPr>
              <p:cNvSpPr/>
              <p:nvPr/>
            </p:nvSpPr>
            <p:spPr>
              <a:xfrm>
                <a:off x="4920628" y="3201175"/>
                <a:ext cx="3962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𝑭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4BA6BE5-7599-48CA-8CBD-5337722430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628" y="3201175"/>
                <a:ext cx="39626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5F2EDCB7-4BFB-4499-849C-11ABB47BEA9B}"/>
                  </a:ext>
                </a:extLst>
              </p:cNvPr>
              <p:cNvSpPr/>
              <p:nvPr/>
            </p:nvSpPr>
            <p:spPr>
              <a:xfrm>
                <a:off x="152400" y="5138916"/>
                <a:ext cx="3980828" cy="763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𝐄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.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𝐠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., 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d>
                        <m:dPr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d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d>
                            <m:dPr>
                              <m:ctrlP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dPr>
                            <m:e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𝟑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𝟒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𝟓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𝟔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𝟕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5F2EDCB7-4BFB-4499-849C-11ABB47BEA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138916"/>
                <a:ext cx="3980828" cy="76309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0B4394D-573F-4144-B28D-91FF9E9B93A6}"/>
                  </a:ext>
                </a:extLst>
              </p:cNvPr>
              <p:cNvSpPr/>
              <p:nvPr/>
            </p:nvSpPr>
            <p:spPr>
              <a:xfrm>
                <a:off x="5230706" y="5297269"/>
                <a:ext cx="368469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𝑭</m:t>
                        </m:r>
                      </m:e>
                    </m:acc>
                    <m:d>
                      <m:dPr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</m:ctrlPr>
                      </m:d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𝑩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</m:t>
                        </m:r>
                      </m:e>
                    </m:d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>
                      <a:solidFill>
                        <a:srgbClr val="D21C42"/>
                      </a:solidFill>
                    </a:uFill>
                    <a:latin typeface="Arial" panose="020B0604020202020204" pitchFamily="34" charset="0"/>
                    <a:ea typeface="ＭＳ Ｐゴシック" panose="020B0600070205080204" pitchFamily="34" charset="-128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nary>
                      <m:naryPr>
                        <m:chr m:val="∏"/>
                        <m:subHide m:val="on"/>
                        <m:supHide m:val="on"/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𝑴</m:t>
                        </m:r>
                        <m:d>
                          <m:dPr>
                            <m:ctrlP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dPr>
                          <m:e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𝟑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𝟒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𝟓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𝟔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𝟕</m:t>
                            </m:r>
                          </m:e>
                        </m:d>
                      </m:e>
                    </m:nary>
                  </m:oMath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0B4394D-573F-4144-B28D-91FF9E9B93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706" y="5297269"/>
                <a:ext cx="3684694" cy="646331"/>
              </a:xfrm>
              <a:prstGeom prst="rect">
                <a:avLst/>
              </a:prstGeom>
              <a:blipFill>
                <a:blip r:embed="rId11"/>
                <a:stretch>
                  <a:fillRect t="-67925" b="-6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6BA87E5-9A30-4DD8-A080-B8B5EADAE029}"/>
                  </a:ext>
                </a:extLst>
              </p:cNvPr>
              <p:cNvSpPr/>
              <p:nvPr/>
            </p:nvSpPr>
            <p:spPr>
              <a:xfrm>
                <a:off x="6252854" y="5637706"/>
                <a:ext cx="1824346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6BA87E5-9A30-4DD8-A080-B8B5EADAE0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854" y="5637706"/>
                <a:ext cx="1824346" cy="76309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311DBD7-4557-4EE5-9885-DCE46F952CFC}"/>
                  </a:ext>
                </a:extLst>
              </p:cNvPr>
              <p:cNvSpPr/>
              <p:nvPr/>
            </p:nvSpPr>
            <p:spPr>
              <a:xfrm>
                <a:off x="1752600" y="5694921"/>
                <a:ext cx="1861855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𝑴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311DBD7-4557-4EE5-9885-DCE46F952C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5694921"/>
                <a:ext cx="1861855" cy="76309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F35853E-349C-4DDB-A1AC-74169743D9EF}"/>
                  </a:ext>
                </a:extLst>
              </p:cNvPr>
              <p:cNvSpPr/>
              <p:nvPr/>
            </p:nvSpPr>
            <p:spPr>
              <a:xfrm>
                <a:off x="3886575" y="4646778"/>
                <a:ext cx="40107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F35853E-349C-4DDB-A1AC-74169743D9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575" y="4646778"/>
                <a:ext cx="401072" cy="4001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6B2EFCC-A0D2-4857-B908-6B4E958E55E5}"/>
                  </a:ext>
                </a:extLst>
              </p:cNvPr>
              <p:cNvSpPr/>
              <p:nvPr/>
            </p:nvSpPr>
            <p:spPr>
              <a:xfrm>
                <a:off x="6995138" y="4659606"/>
                <a:ext cx="3962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𝑭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6B2EFCC-A0D2-4857-B908-6B4E958E55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138" y="4659606"/>
                <a:ext cx="396262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4B76A30-8976-4936-A4A8-613DE23D02BE}"/>
                  </a:ext>
                </a:extLst>
              </p:cNvPr>
              <p:cNvSpPr/>
              <p:nvPr/>
            </p:nvSpPr>
            <p:spPr>
              <a:xfrm>
                <a:off x="7285867" y="4899027"/>
                <a:ext cx="40107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4B76A30-8976-4936-A4A8-613DE23D02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5867" y="4899027"/>
                <a:ext cx="401072" cy="4001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29164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5" grpId="0"/>
      <p:bldP spid="31" grpId="0"/>
      <p:bldP spid="7" grpId="0"/>
      <p:bldP spid="8" grpId="0"/>
      <p:bldP spid="9" grpId="0"/>
      <p:bldP spid="10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/>
              <a:t>Combinational Building Blocks used in Modern Computers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66280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Combinational Building Blocks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Combinational logic is often grouped into larger building blocks to build more </a:t>
            </a:r>
            <a:r>
              <a:rPr lang="en-US" dirty="0">
                <a:solidFill>
                  <a:srgbClr val="0000FF"/>
                </a:solidFill>
              </a:rPr>
              <a:t>complex systems</a:t>
            </a:r>
          </a:p>
          <a:p>
            <a:endParaRPr lang="en-US" dirty="0"/>
          </a:p>
          <a:p>
            <a:r>
              <a:rPr lang="en-US" dirty="0"/>
              <a:t>Hides the </a:t>
            </a:r>
            <a:r>
              <a:rPr lang="en-US" dirty="0">
                <a:solidFill>
                  <a:srgbClr val="C00000"/>
                </a:solidFill>
              </a:rPr>
              <a:t>unnecessary gate-level details </a:t>
            </a:r>
            <a:r>
              <a:rPr lang="en-US" dirty="0"/>
              <a:t>to emphasize the function of the building block</a:t>
            </a:r>
          </a:p>
          <a:p>
            <a:endParaRPr lang="en-US" dirty="0"/>
          </a:p>
          <a:p>
            <a:r>
              <a:rPr lang="en-US" dirty="0"/>
              <a:t>We now look at: </a:t>
            </a:r>
          </a:p>
          <a:p>
            <a:pPr lvl="1"/>
            <a:r>
              <a:rPr lang="en-US" dirty="0"/>
              <a:t>Decoder</a:t>
            </a:r>
          </a:p>
          <a:p>
            <a:pPr lvl="1"/>
            <a:r>
              <a:rPr lang="en-US" dirty="0"/>
              <a:t>Multiplexer</a:t>
            </a:r>
          </a:p>
          <a:p>
            <a:pPr lvl="1"/>
            <a:r>
              <a:rPr lang="en-US" dirty="0"/>
              <a:t>Full adder</a:t>
            </a:r>
          </a:p>
          <a:p>
            <a:pPr lvl="1"/>
            <a:r>
              <a:rPr lang="en-US" dirty="0"/>
              <a:t>PLA (Programmable Logic Array)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147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8DAB-0ABB-014E-8883-66D6D3A2F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34724-290D-4C4C-AE96-54BE10BAE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“Input pattern detector”</a:t>
            </a:r>
          </a:p>
          <a:p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dirty="0"/>
              <a:t> inputs and </a:t>
            </a:r>
            <a:r>
              <a:rPr lang="en-US" dirty="0">
                <a:solidFill>
                  <a:srgbClr val="C00000"/>
                </a:solidFill>
              </a:rPr>
              <a:t>2</a:t>
            </a:r>
            <a:r>
              <a:rPr lang="en-US" baseline="30000" dirty="0">
                <a:solidFill>
                  <a:srgbClr val="C00000"/>
                </a:solidFill>
              </a:rPr>
              <a:t>n</a:t>
            </a:r>
            <a:r>
              <a:rPr lang="en-US" dirty="0"/>
              <a:t> outputs</a:t>
            </a:r>
          </a:p>
          <a:p>
            <a:r>
              <a:rPr lang="en-US" dirty="0"/>
              <a:t>Exactly one of the outputs is 1 and all the rest are 0s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C00000"/>
                </a:solidFill>
              </a:rPr>
              <a:t>one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output</a:t>
            </a:r>
            <a:r>
              <a:rPr lang="en-US" dirty="0"/>
              <a:t> that is logically 1 is the output corresponding to the input </a:t>
            </a:r>
            <a:r>
              <a:rPr lang="en-US" dirty="0">
                <a:solidFill>
                  <a:srgbClr val="C00000"/>
                </a:solidFill>
              </a:rPr>
              <a:t>pattern</a:t>
            </a:r>
            <a:r>
              <a:rPr lang="en-US" dirty="0"/>
              <a:t> that the logic circuit is expected to detect</a:t>
            </a:r>
          </a:p>
          <a:p>
            <a:r>
              <a:rPr lang="en-US" dirty="0"/>
              <a:t>Example: 2-to-4 decoder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BEEAC-E8AB-4347-B0BB-9EBBCD1D96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FFF47D-62A0-0F48-8F18-3A85715E7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038" y="4006850"/>
            <a:ext cx="2540000" cy="2247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384662-8E16-B54B-BD1F-FE3918340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529044"/>
            <a:ext cx="32766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379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2C3-305C-4107-AAAB-C091CAD8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Decoder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310EB-68C8-4CD8-82C9-9D2E8998D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dirty="0"/>
              <a:t> inputs and </a:t>
            </a:r>
            <a:r>
              <a:rPr lang="en-US" dirty="0">
                <a:solidFill>
                  <a:srgbClr val="C00000"/>
                </a:solidFill>
              </a:rPr>
              <a:t>2</a:t>
            </a:r>
            <a:r>
              <a:rPr lang="en-US" baseline="30000" dirty="0">
                <a:solidFill>
                  <a:srgbClr val="C00000"/>
                </a:solidFill>
              </a:rPr>
              <a:t>n</a:t>
            </a:r>
            <a:r>
              <a:rPr lang="en-US" dirty="0"/>
              <a:t> outputs</a:t>
            </a:r>
          </a:p>
          <a:p>
            <a:r>
              <a:rPr lang="en-US" dirty="0"/>
              <a:t>Exactly one of the outputs is 1 and all the rest are 0s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C00000"/>
                </a:solidFill>
              </a:rPr>
              <a:t>one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output</a:t>
            </a:r>
            <a:r>
              <a:rPr lang="en-US" dirty="0"/>
              <a:t> that is logically 1 is the output corresponding to the input </a:t>
            </a:r>
            <a:r>
              <a:rPr lang="en-US" dirty="0">
                <a:solidFill>
                  <a:srgbClr val="C00000"/>
                </a:solidFill>
              </a:rPr>
              <a:t>pattern</a:t>
            </a:r>
            <a:r>
              <a:rPr lang="en-US" dirty="0"/>
              <a:t> that the logic circuit is expected to detect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5AA1BA-B9F7-4999-BA1C-CAA366FA9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0"/>
            <a:ext cx="4234405" cy="31062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254932-2226-479D-A809-77D851C12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815" y="3029465"/>
            <a:ext cx="3643174" cy="31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68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Combinational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512808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EFEDF-140B-4909-9E47-A5B7029BD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Decoder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D9CAF-DD3F-4F97-977F-BE36FA1F5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decoder is useful in determining how to interpret a bit pattern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1B2020-AFE6-4B49-8ACB-C80D333A24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12AF43-0C2D-41CF-B49B-63BA84705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2126673"/>
            <a:ext cx="4259589" cy="3733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D898A95-B581-4611-95AC-BD90A06869AE}"/>
              </a:ext>
            </a:extLst>
          </p:cNvPr>
          <p:cNvSpPr txBox="1">
            <a:spLocks/>
          </p:cNvSpPr>
          <p:nvPr/>
        </p:nvSpPr>
        <p:spPr bwMode="auto">
          <a:xfrm>
            <a:off x="152400" y="1999672"/>
            <a:ext cx="3886200" cy="409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It could be the address of a row in DRAM, that the processor intends to read from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It could be an instruction in the program and the processor has to decide what action to do! (based on </a:t>
            </a:r>
            <a:r>
              <a:rPr kumimoji="0" lang="en-US" sz="2200" b="1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instruction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1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opcode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9773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Multiplexer (MUX), or Selector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Selects</a:t>
            </a:r>
            <a:r>
              <a:rPr lang="en-US" dirty="0"/>
              <a:t> one of the </a:t>
            </a:r>
            <a:r>
              <a:rPr lang="en-US" i="1" dirty="0"/>
              <a:t>N</a:t>
            </a:r>
            <a:r>
              <a:rPr lang="en-US" dirty="0"/>
              <a:t> inputs to connect it to the output</a:t>
            </a:r>
          </a:p>
          <a:p>
            <a:pPr lvl="1"/>
            <a:r>
              <a:rPr lang="en-US" dirty="0"/>
              <a:t>based on the value of a log</a:t>
            </a:r>
            <a:r>
              <a:rPr lang="en-US" baseline="-25000" dirty="0"/>
              <a:t>2</a:t>
            </a:r>
            <a:r>
              <a:rPr lang="en-US" i="1" dirty="0"/>
              <a:t>N</a:t>
            </a:r>
            <a:r>
              <a:rPr lang="en-US" dirty="0"/>
              <a:t>-bit control input called </a:t>
            </a:r>
            <a:r>
              <a:rPr lang="en-US" dirty="0">
                <a:solidFill>
                  <a:srgbClr val="FF0000"/>
                </a:solidFill>
              </a:rPr>
              <a:t>select</a:t>
            </a:r>
          </a:p>
          <a:p>
            <a:r>
              <a:rPr lang="en-US" dirty="0"/>
              <a:t>Example: 2-to-1 MUX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42DC19-1AF7-9F42-841E-12049383AF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2602939"/>
            <a:ext cx="3124200" cy="35502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3204C8-C3B2-5249-B4BB-0B01057A63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0" y="2819400"/>
            <a:ext cx="2667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759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Multiplexer (MUX), or Selector (II)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Selects</a:t>
            </a:r>
            <a:r>
              <a:rPr lang="en-US" dirty="0"/>
              <a:t> one of the </a:t>
            </a:r>
            <a:r>
              <a:rPr lang="en-US" i="1" dirty="0"/>
              <a:t>N</a:t>
            </a:r>
            <a:r>
              <a:rPr lang="en-US" dirty="0"/>
              <a:t> inputs to connect it to the output</a:t>
            </a:r>
          </a:p>
          <a:p>
            <a:pPr lvl="1"/>
            <a:r>
              <a:rPr lang="en-US" dirty="0"/>
              <a:t>based on the value of a log</a:t>
            </a:r>
            <a:r>
              <a:rPr lang="en-US" baseline="-25000" dirty="0"/>
              <a:t>2</a:t>
            </a:r>
            <a:r>
              <a:rPr lang="en-US" i="1" dirty="0"/>
              <a:t>N</a:t>
            </a:r>
            <a:r>
              <a:rPr lang="en-US" dirty="0"/>
              <a:t>-bit control input called </a:t>
            </a:r>
            <a:r>
              <a:rPr lang="en-US" dirty="0">
                <a:solidFill>
                  <a:srgbClr val="FF0000"/>
                </a:solidFill>
              </a:rPr>
              <a:t>select</a:t>
            </a:r>
          </a:p>
          <a:p>
            <a:r>
              <a:rPr lang="en-US" dirty="0"/>
              <a:t>Example: 2-to-1 MUX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74748-B868-4CCF-949D-426ACD131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3215" y="2377440"/>
            <a:ext cx="2430323" cy="4480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9C9A1-2B45-4D0E-BF49-6BB672655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5400" y="2368475"/>
            <a:ext cx="2998740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4615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8160-C9B1-413C-BAD0-9F1CC5FF4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Multiplexer (MUX), or Selector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69C8B-7BF6-459D-B972-E5BDB0B8C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output C is always connected to either the input A or the input B</a:t>
            </a:r>
          </a:p>
          <a:p>
            <a:pPr lvl="1"/>
            <a:r>
              <a:rPr lang="en-US" dirty="0"/>
              <a:t>Output value depends on the value of the </a:t>
            </a:r>
            <a:r>
              <a:rPr lang="en-US" dirty="0">
                <a:solidFill>
                  <a:srgbClr val="0000FF"/>
                </a:solidFill>
              </a:rPr>
              <a:t>select line S</a:t>
            </a: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marL="344487" lvl="1" indent="0">
              <a:buNone/>
            </a:pPr>
            <a:endParaRPr lang="en-US" sz="1400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Your task: </a:t>
            </a:r>
            <a:r>
              <a:rPr lang="en-US" dirty="0"/>
              <a:t>Draw the schematic for an 4-input (4:1) MUX</a:t>
            </a:r>
          </a:p>
          <a:p>
            <a:pPr lvl="1"/>
            <a:r>
              <a:rPr lang="en-US" sz="2000" dirty="0"/>
              <a:t>Gate level: as a combination of basic AND, OR, NOT gates</a:t>
            </a:r>
          </a:p>
          <a:p>
            <a:pPr lvl="1"/>
            <a:r>
              <a:rPr lang="en-US" sz="2000" dirty="0"/>
              <a:t>Module level: As a combination of 2-input (2:1) </a:t>
            </a:r>
            <a:r>
              <a:rPr lang="en-US" sz="2000" dirty="0" err="1"/>
              <a:t>MUXes</a:t>
            </a:r>
            <a:endParaRPr lang="en-US" sz="2000" dirty="0"/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7A49B-6C01-4F40-A59B-04F19CE46A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7EF0F6-3B23-4556-BE3C-E1D81F0A5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22" y="2362201"/>
            <a:ext cx="3797710" cy="304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260BC9-A682-4BFF-8369-5D5A96E70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266200"/>
            <a:ext cx="1718467" cy="156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05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E79A-75F3-C34C-A19C-72294BF7E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4-to-1 Multiplexer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7DC39-8EE6-0D48-BD50-1DE58ADCA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58A823-FAD5-1547-8619-1699F54413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1E7AAC-DF2B-BA43-9D80-83E22D5C8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55724"/>
            <a:ext cx="3788135" cy="44354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AFA3DB-A4E6-4548-BC6B-8B7E0E7BF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0070" y="993791"/>
            <a:ext cx="3590568" cy="542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04571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90F9-E91F-4D7A-BA87-2792B17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 Adder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F60C-7800-4557-B1B3-737DBA15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</a:rPr>
              <a:t>Binary addition</a:t>
            </a:r>
          </a:p>
          <a:p>
            <a:pPr lvl="1"/>
            <a:r>
              <a:rPr lang="en-US"/>
              <a:t>Similar to decimal addition</a:t>
            </a:r>
          </a:p>
          <a:p>
            <a:pPr lvl="1"/>
            <a:r>
              <a:rPr lang="en-US"/>
              <a:t>From right to left</a:t>
            </a:r>
          </a:p>
          <a:p>
            <a:pPr lvl="1"/>
            <a:r>
              <a:rPr lang="en-US"/>
              <a:t>One column at a time</a:t>
            </a:r>
          </a:p>
          <a:p>
            <a:pPr lvl="1"/>
            <a:r>
              <a:rPr lang="en-US"/>
              <a:t>One sum and one carry bit</a:t>
            </a:r>
          </a:p>
          <a:p>
            <a:endParaRPr lang="en-US" sz="700"/>
          </a:p>
          <a:p>
            <a:r>
              <a:rPr lang="en-US"/>
              <a:t>Truth table of binary addition on </a:t>
            </a:r>
            <a:r>
              <a:rPr lang="en-US">
                <a:solidFill>
                  <a:srgbClr val="C00000"/>
                </a:solidFill>
              </a:rPr>
              <a:t>one column </a:t>
            </a:r>
            <a:r>
              <a:rPr lang="en-US"/>
              <a:t>of bits within two n-bit operands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9031-C3E7-4A08-8C06-1535A6E95F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E976DC1-2B3C-4477-8A0F-03AB4D7568F3}"/>
                  </a:ext>
                </a:extLst>
              </p:cNvPr>
              <p:cNvSpPr/>
              <p:nvPr/>
            </p:nvSpPr>
            <p:spPr>
              <a:xfrm>
                <a:off x="5638800" y="1346200"/>
                <a:ext cx="25744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…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E976DC1-2B3C-4477-8A0F-03AB4D7568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1346200"/>
                <a:ext cx="2574487" cy="461665"/>
              </a:xfrm>
              <a:prstGeom prst="rect">
                <a:avLst/>
              </a:prstGeom>
              <a:blipFill>
                <a:blip r:embed="rId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AE5A15E-30B8-4F62-A61E-56A2A581188F}"/>
                  </a:ext>
                </a:extLst>
              </p:cNvPr>
              <p:cNvSpPr/>
              <p:nvPr/>
            </p:nvSpPr>
            <p:spPr>
              <a:xfrm>
                <a:off x="5672667" y="1863736"/>
                <a:ext cx="26626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…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AE5A15E-30B8-4F62-A61E-56A2A58118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2667" y="1863736"/>
                <a:ext cx="2662652" cy="461665"/>
              </a:xfrm>
              <a:prstGeom prst="rect">
                <a:avLst/>
              </a:prstGeom>
              <a:blipFill>
                <a:blip r:embed="rId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BFEAD5-2FA7-4DD1-8868-CBF3E0904C83}"/>
              </a:ext>
            </a:extLst>
          </p:cNvPr>
          <p:cNvCxnSpPr>
            <a:cxnSpLocks/>
          </p:cNvCxnSpPr>
          <p:nvPr/>
        </p:nvCxnSpPr>
        <p:spPr bwMode="auto">
          <a:xfrm flipV="1">
            <a:off x="5029200" y="2803167"/>
            <a:ext cx="3306118" cy="16233"/>
          </a:xfrm>
          <a:prstGeom prst="line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42FBE2-4779-4AB3-B01F-D9D9F888F895}"/>
              </a:ext>
            </a:extLst>
          </p:cNvPr>
          <p:cNvCxnSpPr>
            <a:cxnSpLocks/>
          </p:cNvCxnSpPr>
          <p:nvPr/>
        </p:nvCxnSpPr>
        <p:spPr bwMode="auto">
          <a:xfrm>
            <a:off x="8534400" y="1568915"/>
            <a:ext cx="0" cy="155528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E9BEEDF-4BBE-48C6-8A29-49A53125E829}"/>
                  </a:ext>
                </a:extLst>
              </p:cNvPr>
              <p:cNvSpPr/>
              <p:nvPr/>
            </p:nvSpPr>
            <p:spPr>
              <a:xfrm>
                <a:off x="5753691" y="2743200"/>
                <a:ext cx="255210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…  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E9BEEDF-4BBE-48C6-8A29-49A53125E8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691" y="2743200"/>
                <a:ext cx="2552109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DC15CF-8ED5-4CEB-AAA8-EAD7A243DC7B}"/>
                  </a:ext>
                </a:extLst>
              </p:cNvPr>
              <p:cNvSpPr/>
              <p:nvPr/>
            </p:nvSpPr>
            <p:spPr>
              <a:xfrm>
                <a:off x="5334000" y="2275866"/>
                <a:ext cx="261622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…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DC15CF-8ED5-4CEB-AAA8-EAD7A243DC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2275866"/>
                <a:ext cx="2616229" cy="461665"/>
              </a:xfrm>
              <a:prstGeom prst="rect">
                <a:avLst/>
              </a:prstGeom>
              <a:blipFill>
                <a:blip r:embed="rId5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2B2F245D-584B-4933-8138-2F4510452C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400" y="3667650"/>
            <a:ext cx="3377757" cy="265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648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4" grpId="0"/>
      <p:bldP spid="1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90F9-E91F-4D7A-BA87-2792B17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 Adder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F60C-7800-4557-B1B3-737DBA15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</a:rPr>
              <a:t>Binary addition</a:t>
            </a:r>
          </a:p>
          <a:p>
            <a:pPr lvl="1"/>
            <a:r>
              <a:rPr lang="en-US"/>
              <a:t>N 1-bit additions</a:t>
            </a:r>
          </a:p>
          <a:p>
            <a:pPr lvl="1"/>
            <a:r>
              <a:rPr lang="en-US" b="1">
                <a:solidFill>
                  <a:srgbClr val="C00000"/>
                </a:solidFill>
              </a:rPr>
              <a:t>SOP of 1-bit addition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9031-C3E7-4A08-8C06-1535A6E95F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E976DC1-2B3C-4477-8A0F-03AB4D7568F3}"/>
                  </a:ext>
                </a:extLst>
              </p:cNvPr>
              <p:cNvSpPr/>
              <p:nvPr/>
            </p:nvSpPr>
            <p:spPr>
              <a:xfrm>
                <a:off x="5638800" y="1346200"/>
                <a:ext cx="25744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…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E976DC1-2B3C-4477-8A0F-03AB4D7568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1346200"/>
                <a:ext cx="2574487" cy="461665"/>
              </a:xfrm>
              <a:prstGeom prst="rect">
                <a:avLst/>
              </a:prstGeom>
              <a:blipFill>
                <a:blip r:embed="rId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AE5A15E-30B8-4F62-A61E-56A2A581188F}"/>
                  </a:ext>
                </a:extLst>
              </p:cNvPr>
              <p:cNvSpPr/>
              <p:nvPr/>
            </p:nvSpPr>
            <p:spPr>
              <a:xfrm>
                <a:off x="5672667" y="1863736"/>
                <a:ext cx="26626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…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AE5A15E-30B8-4F62-A61E-56A2A58118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2667" y="1863736"/>
                <a:ext cx="2662652" cy="461665"/>
              </a:xfrm>
              <a:prstGeom prst="rect">
                <a:avLst/>
              </a:prstGeom>
              <a:blipFill>
                <a:blip r:embed="rId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BFEAD5-2FA7-4DD1-8868-CBF3E0904C83}"/>
              </a:ext>
            </a:extLst>
          </p:cNvPr>
          <p:cNvCxnSpPr>
            <a:cxnSpLocks/>
          </p:cNvCxnSpPr>
          <p:nvPr/>
        </p:nvCxnSpPr>
        <p:spPr bwMode="auto">
          <a:xfrm flipV="1">
            <a:off x="5029200" y="2803167"/>
            <a:ext cx="3306118" cy="16233"/>
          </a:xfrm>
          <a:prstGeom prst="line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42FBE2-4779-4AB3-B01F-D9D9F888F895}"/>
              </a:ext>
            </a:extLst>
          </p:cNvPr>
          <p:cNvCxnSpPr>
            <a:cxnSpLocks/>
          </p:cNvCxnSpPr>
          <p:nvPr/>
        </p:nvCxnSpPr>
        <p:spPr bwMode="auto">
          <a:xfrm>
            <a:off x="8534400" y="1568915"/>
            <a:ext cx="0" cy="155528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E9BEEDF-4BBE-48C6-8A29-49A53125E829}"/>
                  </a:ext>
                </a:extLst>
              </p:cNvPr>
              <p:cNvSpPr/>
              <p:nvPr/>
            </p:nvSpPr>
            <p:spPr>
              <a:xfrm>
                <a:off x="5677491" y="2743200"/>
                <a:ext cx="255210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…  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E9BEEDF-4BBE-48C6-8A29-49A53125E8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7491" y="2743200"/>
                <a:ext cx="2552109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DC15CF-8ED5-4CEB-AAA8-EAD7A243DC7B}"/>
                  </a:ext>
                </a:extLst>
              </p:cNvPr>
              <p:cNvSpPr/>
              <p:nvPr/>
            </p:nvSpPr>
            <p:spPr>
              <a:xfrm>
                <a:off x="5334000" y="2275866"/>
                <a:ext cx="261622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…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DC15CF-8ED5-4CEB-AAA8-EAD7A243DC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2275866"/>
                <a:ext cx="2616229" cy="461665"/>
              </a:xfrm>
              <a:prstGeom prst="rect">
                <a:avLst/>
              </a:prstGeom>
              <a:blipFill>
                <a:blip r:embed="rId5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2B2F245D-584B-4933-8138-2F4510452C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7164" y="3518526"/>
            <a:ext cx="3377757" cy="26506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39350B4-7EE5-47A7-975C-51F2AEE92E00}"/>
              </a:ext>
            </a:extLst>
          </p:cNvPr>
          <p:cNvGrpSpPr/>
          <p:nvPr/>
        </p:nvGrpSpPr>
        <p:grpSpPr>
          <a:xfrm>
            <a:off x="1028700" y="2209800"/>
            <a:ext cx="3144837" cy="3810000"/>
            <a:chOff x="762000" y="2209800"/>
            <a:chExt cx="3581400" cy="381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2510123-5B35-4342-A535-96819AD98D25}"/>
                </a:ext>
              </a:extLst>
            </p:cNvPr>
            <p:cNvSpPr/>
            <p:nvPr/>
          </p:nvSpPr>
          <p:spPr bwMode="auto">
            <a:xfrm>
              <a:off x="762000" y="2275866"/>
              <a:ext cx="3581400" cy="37439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CF6CE7-373D-4B34-947B-9C0802030834}"/>
                </a:ext>
              </a:extLst>
            </p:cNvPr>
            <p:cNvSpPr/>
            <p:nvPr/>
          </p:nvSpPr>
          <p:spPr>
            <a:xfrm>
              <a:off x="1699117" y="2209800"/>
              <a:ext cx="17666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Full Adder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B0B54D5B-4BCD-4DD3-8BA9-6A4E9DFDC4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028" y="2506698"/>
            <a:ext cx="4434372" cy="3428999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DEB8B32C-CE66-496A-8D87-E47B7E2F4DD0}"/>
              </a:ext>
            </a:extLst>
          </p:cNvPr>
          <p:cNvGrpSpPr/>
          <p:nvPr/>
        </p:nvGrpSpPr>
        <p:grpSpPr>
          <a:xfrm>
            <a:off x="1028700" y="2209800"/>
            <a:ext cx="3144837" cy="3810000"/>
            <a:chOff x="762000" y="2209800"/>
            <a:chExt cx="3581400" cy="3810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8EDE6AF-7A62-4858-8A12-F754215BC858}"/>
                </a:ext>
              </a:extLst>
            </p:cNvPr>
            <p:cNvSpPr/>
            <p:nvPr/>
          </p:nvSpPr>
          <p:spPr bwMode="auto">
            <a:xfrm>
              <a:off x="762000" y="2275866"/>
              <a:ext cx="3581400" cy="37439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53A1D68-CEA9-4E71-B270-660589E1C03C}"/>
                </a:ext>
              </a:extLst>
            </p:cNvPr>
            <p:cNvSpPr/>
            <p:nvPr/>
          </p:nvSpPr>
          <p:spPr>
            <a:xfrm>
              <a:off x="1177257" y="2209800"/>
              <a:ext cx="28389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Full Adder (1 bit)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4953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C8660-F567-495E-95D2-FBD33345E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4-Bit Adder from Full Adders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3AD7D-DA0F-4232-83F1-6B4A6A758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Creating a </a:t>
            </a:r>
            <a:r>
              <a:rPr lang="en-US" b="1">
                <a:solidFill>
                  <a:srgbClr val="C00000"/>
                </a:solidFill>
              </a:rPr>
              <a:t>4-bit adder </a:t>
            </a:r>
            <a:r>
              <a:rPr lang="en-US"/>
              <a:t>out of 1-bit full adders</a:t>
            </a:r>
          </a:p>
          <a:p>
            <a:pPr lvl="1"/>
            <a:r>
              <a:rPr lang="en-US"/>
              <a:t>To add two 4-bit binary numbers A and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E4F4E-2711-4FB9-AB1E-64E11CBA74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5345A61-02FB-49F9-831D-9F79402B6DFB}"/>
                  </a:ext>
                </a:extLst>
              </p:cNvPr>
              <p:cNvSpPr/>
              <p:nvPr/>
            </p:nvSpPr>
            <p:spPr>
              <a:xfrm>
                <a:off x="1276885" y="4090604"/>
                <a:ext cx="222823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𝟑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5345A61-02FB-49F9-831D-9F79402B6D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885" y="4090604"/>
                <a:ext cx="2228239" cy="461665"/>
              </a:xfrm>
              <a:prstGeom prst="rect">
                <a:avLst/>
              </a:prstGeom>
              <a:blipFill>
                <a:blip r:embed="rId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6D112C0-AB44-4710-B6AE-E0222D2368B3}"/>
                  </a:ext>
                </a:extLst>
              </p:cNvPr>
              <p:cNvSpPr/>
              <p:nvPr/>
            </p:nvSpPr>
            <p:spPr>
              <a:xfrm>
                <a:off x="1310752" y="4608140"/>
                <a:ext cx="22154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𝟑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 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6D112C0-AB44-4710-B6AE-E0222D2368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752" y="4608140"/>
                <a:ext cx="2215414" cy="461665"/>
              </a:xfrm>
              <a:prstGeom prst="rect">
                <a:avLst/>
              </a:prstGeom>
              <a:blipFill>
                <a:blip r:embed="rId3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CCC687-6AC1-4E63-8937-4CC2A9EE9415}"/>
              </a:ext>
            </a:extLst>
          </p:cNvPr>
          <p:cNvCxnSpPr>
            <a:cxnSpLocks/>
          </p:cNvCxnSpPr>
          <p:nvPr/>
        </p:nvCxnSpPr>
        <p:spPr bwMode="auto">
          <a:xfrm flipV="1">
            <a:off x="667285" y="5547571"/>
            <a:ext cx="3306118" cy="16233"/>
          </a:xfrm>
          <a:prstGeom prst="line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EFBEA18-A7BC-4CBB-BD54-386536F57555}"/>
                  </a:ext>
                </a:extLst>
              </p:cNvPr>
              <p:cNvSpPr/>
              <p:nvPr/>
            </p:nvSpPr>
            <p:spPr>
              <a:xfrm>
                <a:off x="1276885" y="5481935"/>
                <a:ext cx="214808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𝒔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𝟑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𝒔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𝒔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𝒔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EFBEA18-A7BC-4CBB-BD54-386536F575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885" y="5481935"/>
                <a:ext cx="2148088" cy="461665"/>
              </a:xfrm>
              <a:prstGeom prst="rect">
                <a:avLst/>
              </a:prstGeom>
              <a:blipFill>
                <a:blip r:embed="rId4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383F701-4AD0-486C-B1F7-A8F3B95770C5}"/>
                  </a:ext>
                </a:extLst>
              </p:cNvPr>
              <p:cNvSpPr/>
              <p:nvPr/>
            </p:nvSpPr>
            <p:spPr>
              <a:xfrm>
                <a:off x="743485" y="5020270"/>
                <a:ext cx="222182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𝒄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𝟒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𝒄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𝟑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𝒄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𝒄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383F701-4AD0-486C-B1F7-A8F3B95770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85" y="5020270"/>
                <a:ext cx="2221826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0A81B384-2AD9-4636-A76F-310D2DCA5E38}"/>
              </a:ext>
            </a:extLst>
          </p:cNvPr>
          <p:cNvSpPr/>
          <p:nvPr/>
        </p:nvSpPr>
        <p:spPr>
          <a:xfrm>
            <a:off x="533400" y="4355566"/>
            <a:ext cx="514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+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5542BD2-C863-4590-ADB6-016BCD783D50}"/>
                  </a:ext>
                </a:extLst>
              </p:cNvPr>
              <p:cNvSpPr/>
              <p:nvPr/>
            </p:nvSpPr>
            <p:spPr>
              <a:xfrm>
                <a:off x="5685482" y="4090604"/>
                <a:ext cx="25889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5542BD2-C863-4590-ADB6-016BCD783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5482" y="4090604"/>
                <a:ext cx="2588914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95DDCCB-8D12-4E63-B5B8-4BED07DE6A28}"/>
                  </a:ext>
                </a:extLst>
              </p:cNvPr>
              <p:cNvSpPr/>
              <p:nvPr/>
            </p:nvSpPr>
            <p:spPr>
              <a:xfrm>
                <a:off x="5719349" y="4608140"/>
                <a:ext cx="25889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 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95DDCCB-8D12-4E63-B5B8-4BED07DE6A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9349" y="4608140"/>
                <a:ext cx="2588914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FB7E15F-0700-4B17-A49F-F5143EF8B813}"/>
              </a:ext>
            </a:extLst>
          </p:cNvPr>
          <p:cNvCxnSpPr>
            <a:cxnSpLocks/>
          </p:cNvCxnSpPr>
          <p:nvPr/>
        </p:nvCxnSpPr>
        <p:spPr bwMode="auto">
          <a:xfrm flipV="1">
            <a:off x="5075882" y="5547571"/>
            <a:ext cx="3306118" cy="16233"/>
          </a:xfrm>
          <a:prstGeom prst="line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7077D4E-5A17-4259-B998-003968A04930}"/>
                  </a:ext>
                </a:extLst>
              </p:cNvPr>
              <p:cNvSpPr/>
              <p:nvPr/>
            </p:nvSpPr>
            <p:spPr>
              <a:xfrm>
                <a:off x="5791200" y="5481935"/>
                <a:ext cx="24911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7077D4E-5A17-4259-B998-003968A049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5481935"/>
                <a:ext cx="2491131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CAE4EEE-5480-4C7D-BE9A-6C9AEFB2EC76}"/>
                  </a:ext>
                </a:extLst>
              </p:cNvPr>
              <p:cNvSpPr/>
              <p:nvPr/>
            </p:nvSpPr>
            <p:spPr>
              <a:xfrm>
                <a:off x="5257800" y="5020270"/>
                <a:ext cx="242380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CAE4EEE-5480-4C7D-BE9A-6C9AEFB2EC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5020270"/>
                <a:ext cx="2423805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87852230-8DFC-48EB-BD45-A49C8A72F893}"/>
              </a:ext>
            </a:extLst>
          </p:cNvPr>
          <p:cNvSpPr/>
          <p:nvPr/>
        </p:nvSpPr>
        <p:spPr>
          <a:xfrm>
            <a:off x="4941997" y="4355566"/>
            <a:ext cx="514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+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923E58D-B4C3-470A-AA0A-90D0FAC1B9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0600" y="1915107"/>
            <a:ext cx="7086600" cy="230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0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45BDD-164D-4D42-A17A-AABBF21B7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Adder Design: Ripple Carry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D3AC3-8B22-BB45-984B-1A50D41A2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CE1BD-00CB-334B-A318-CADA08BF8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48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F430FE-D31C-7544-930F-2F40B9B6C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35" y="2362200"/>
            <a:ext cx="8877194" cy="264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447942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F1CA8-03D4-2B44-8599-A39AA8E2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Adder Design: Carry Lookahead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70587-3683-0C40-8795-EB69677F9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CC320-C8E6-D84A-99DB-540A762C18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49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E18688-1055-C74F-872B-6FEDF2D57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99011"/>
            <a:ext cx="5938838" cy="565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20702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 in This Lecture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Building blocks of modern computers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Transistors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Logic gates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Combinational circuits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Boolean algebra</a:t>
            </a:r>
          </a:p>
          <a:p>
            <a:pPr marL="0" indent="0"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How to use Boolean algebra to represent combinational circuits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Minimizing logic circuits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2303078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D718C-7AE2-4DBE-A3EA-E38ABF250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PLA: Recall: From Logic to Gates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8D34D2-EE61-41C1-803E-FADD577D97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00B050"/>
                    </a:solidFill>
                    <a:ea typeface="+mn-ea"/>
                    <a:cs typeface="+mn-cs"/>
                  </a:rPr>
                  <a:t>SOP (sum-of-products) leads to two-level logic</a:t>
                </a: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Example:</a:t>
                </a:r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𝒀</m:t>
                    </m:r>
                    <m:r>
                      <a:rPr lang="en-US" b="1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=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𝑨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𝑪</m:t>
                            </m:r>
                          </m:e>
                        </m:ba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+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𝑪</m:t>
                            </m:r>
                          </m:e>
                        </m:ba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𝑪</m:t>
                        </m:r>
                      </m:e>
                    </m:d>
                  </m:oMath>
                </a14:m>
                <a:endParaRPr lang="en-US" b="1">
                  <a:solidFill>
                    <a:srgbClr val="000000"/>
                  </a:solidFill>
                  <a:latin typeface="Calibri" pitchFamily="34" charset="0"/>
                  <a:ea typeface="+mn-ea"/>
                  <a:cs typeface="+mn-cs"/>
                </a:endParaRPr>
              </a:p>
              <a:p>
                <a:endParaRPr lang="en-US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8D34D2-EE61-41C1-803E-FADD577D97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283" t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CEE90A-412D-4EDD-AA6B-2E242CA2D9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Object 1">
            <a:extLst>
              <a:ext uri="{FF2B5EF4-FFF2-40B4-BE49-F238E27FC236}">
                <a16:creationId xmlns:a16="http://schemas.microsoft.com/office/drawing/2014/main" id="{3C3AB2E1-6A87-415A-805E-82A32A8AF8DE}"/>
              </a:ext>
            </a:extLst>
          </p:cNvPr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143000" y="2439578"/>
          <a:ext cx="6464300" cy="407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81" name="VISIO" r:id="rId5" imgW="3042403" imgH="1914286" progId="Visio.Drawing.6">
                  <p:embed/>
                </p:oleObj>
              </mc:Choice>
              <mc:Fallback>
                <p:oleObj name="VISIO" r:id="rId5" imgW="3042403" imgH="1914286" progId="Visio.Drawing.6">
                  <p:embed/>
                  <p:pic>
                    <p:nvPicPr>
                      <p:cNvPr id="5" name="Object 1">
                        <a:extLst>
                          <a:ext uri="{FF2B5EF4-FFF2-40B4-BE49-F238E27FC236}">
                            <a16:creationId xmlns:a16="http://schemas.microsoft.com/office/drawing/2014/main" id="{3C3AB2E1-6A87-415A-805E-82A32A8AF8DE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39578"/>
                        <a:ext cx="6464300" cy="407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3116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0FAD9-38A6-4C4C-BA88-1E675BFEC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Programmable Logic Array (PLA)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AC118-CC67-4A6B-96D9-A8A3B586E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below logic structure is a very </a:t>
            </a:r>
            <a:r>
              <a:rPr lang="en-US">
                <a:solidFill>
                  <a:srgbClr val="C00000"/>
                </a:solidFill>
              </a:rPr>
              <a:t>common</a:t>
            </a:r>
            <a:r>
              <a:rPr lang="en-US"/>
              <a:t> building block for implementing any collection of logic functions one wishes to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C8498-DBC0-482D-8A88-B836F75C25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644F1C0-F074-44EF-86D1-763FD86EF819}"/>
              </a:ext>
            </a:extLst>
          </p:cNvPr>
          <p:cNvSpPr txBox="1">
            <a:spLocks/>
          </p:cNvSpPr>
          <p:nvPr/>
        </p:nvSpPr>
        <p:spPr bwMode="auto">
          <a:xfrm>
            <a:off x="304799" y="2209800"/>
            <a:ext cx="4525148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An 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array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of AND gates followed by an 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array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of OR gates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How do we determine the number of AND gates?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Remember SOP: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the number of possible </a:t>
            </a:r>
            <a:r>
              <a:rPr kumimoji="0" lang="en-US" sz="22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minterms</a:t>
            </a:r>
            <a:endParaRPr kumimoji="0" lang="en-US" sz="2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562174F-E42B-4D24-8615-76C9F9B003B0}"/>
              </a:ext>
            </a:extLst>
          </p:cNvPr>
          <p:cNvSpPr txBox="1">
            <a:spLocks/>
          </p:cNvSpPr>
          <p:nvPr/>
        </p:nvSpPr>
        <p:spPr bwMode="auto">
          <a:xfrm>
            <a:off x="304798" y="4959350"/>
            <a:ext cx="845820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For an n-input logic function, we need a PLA with 2</a:t>
            </a:r>
            <a:r>
              <a:rPr kumimoji="0" lang="en-US" sz="22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n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n-input AND gates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How do we determine the number of OR gates?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The number of output columns in the truth table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0FD2F6-AD09-42CD-B38C-33A23BF47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982" y="1835019"/>
            <a:ext cx="4479643" cy="303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4798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CCD92-450C-4693-8C09-27E1F0936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914400"/>
            <a:ext cx="8610600" cy="5193723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How do we implement a logic function?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Connect the output </a:t>
            </a:r>
            <a:r>
              <a:rPr lang="en-US"/>
              <a:t>of an AND gate to the </a:t>
            </a:r>
            <a:r>
              <a:rPr lang="en-US">
                <a:solidFill>
                  <a:srgbClr val="00B050"/>
                </a:solidFill>
              </a:rPr>
              <a:t>input</a:t>
            </a:r>
            <a:r>
              <a:rPr lang="en-US"/>
              <a:t> of an OR gate if the corresponding </a:t>
            </a:r>
            <a:r>
              <a:rPr lang="en-US" err="1"/>
              <a:t>minterm</a:t>
            </a:r>
            <a:r>
              <a:rPr lang="en-US"/>
              <a:t> is included in the SOP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852C7A-87A3-48E6-9148-8064A828D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Programmable Logic Array (PLA)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1C458-C88C-45E8-93C7-DD3D65C402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89FAD06-7D1A-4084-901C-8FD015CAAC5D}"/>
              </a:ext>
            </a:extLst>
          </p:cNvPr>
          <p:cNvSpPr txBox="1">
            <a:spLocks/>
          </p:cNvSpPr>
          <p:nvPr/>
        </p:nvSpPr>
        <p:spPr bwMode="auto">
          <a:xfrm>
            <a:off x="0" y="2050473"/>
            <a:ext cx="4724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This is a simple programmable logic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Programming a PLA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: we program the 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connections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from AND gate outputs to OR gate inputs to implement a desired logic function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AF7D554-5CD6-478F-BF1A-067CAF5C2586}"/>
              </a:ext>
            </a:extLst>
          </p:cNvPr>
          <p:cNvSpPr txBox="1">
            <a:spLocks/>
          </p:cNvSpPr>
          <p:nvPr/>
        </p:nvSpPr>
        <p:spPr bwMode="auto">
          <a:xfrm>
            <a:off x="76200" y="5181600"/>
            <a:ext cx="8991600" cy="1522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Have you seen any other type of programmable logic?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Yes! An FPGA…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An FPGA uses more advanced structures, as we saw in Lecture 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B4A39A-1BC0-4EB0-8B80-F09D51A40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157" y="2133600"/>
            <a:ext cx="4479643" cy="303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0034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C4919-0AC7-E74B-8900-F40691EC4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 Example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F7FD9-3C7B-794D-B661-88A5CF1E4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FE7BDA-9B36-374E-A185-D2C24674F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53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861072-B934-B240-B046-61ECE371A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94" y="1524000"/>
            <a:ext cx="7185504" cy="3886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1DC35B-AA0D-774E-A537-047CF329986C}"/>
              </a:ext>
            </a:extLst>
          </p:cNvPr>
          <p:cNvSpPr txBox="1"/>
          <p:nvPr/>
        </p:nvSpPr>
        <p:spPr>
          <a:xfrm>
            <a:off x="228600" y="6419867"/>
            <a:ext cx="370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Read H&amp;H Chapter 5.6.1</a:t>
            </a:r>
          </a:p>
        </p:txBody>
      </p:sp>
    </p:spTree>
    <p:extLst>
      <p:ext uri="{BB962C8B-B14F-4D97-AF65-F5344CB8AC3E}">
        <p14:creationId xmlns:p14="http://schemas.microsoft.com/office/powerpoint/2010/main" val="255071734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3CE2D-6D21-AC48-9F7C-A983D4771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 Example Function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2FC62-69BE-6A42-9356-D7A9ED5F1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5F689-D2E8-0444-BA02-F735CF55FF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54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A441C7-D209-3F45-9EF8-624C5D7E1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63650"/>
            <a:ext cx="8153400" cy="5054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206E55-4595-364A-89FB-3178A884B783}"/>
              </a:ext>
            </a:extLst>
          </p:cNvPr>
          <p:cNvSpPr txBox="1"/>
          <p:nvPr/>
        </p:nvSpPr>
        <p:spPr>
          <a:xfrm>
            <a:off x="228600" y="6419867"/>
            <a:ext cx="370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Read H&amp;H Chapter 5.6.1</a:t>
            </a:r>
          </a:p>
        </p:txBody>
      </p:sp>
    </p:spTree>
    <p:extLst>
      <p:ext uri="{BB962C8B-B14F-4D97-AF65-F5344CB8AC3E}">
        <p14:creationId xmlns:p14="http://schemas.microsoft.com/office/powerpoint/2010/main" val="124464268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3CE2D-6D21-AC48-9F7C-A983D4771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 Example Function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2FC62-69BE-6A42-9356-D7A9ED5F1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5F689-D2E8-0444-BA02-F735CF55FF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8B1ED8-9E70-A142-A0A4-897F80881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" y="1228165"/>
            <a:ext cx="8369300" cy="51181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138DF0-6D7D-D946-8C61-215280A624D1}"/>
              </a:ext>
            </a:extLst>
          </p:cNvPr>
          <p:cNvSpPr txBox="1"/>
          <p:nvPr/>
        </p:nvSpPr>
        <p:spPr>
          <a:xfrm>
            <a:off x="228600" y="6419867"/>
            <a:ext cx="370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Read H&amp;H Chapter 5.6.1</a:t>
            </a:r>
          </a:p>
        </p:txBody>
      </p:sp>
    </p:spTree>
    <p:extLst>
      <p:ext uri="{BB962C8B-B14F-4D97-AF65-F5344CB8AC3E}">
        <p14:creationId xmlns:p14="http://schemas.microsoft.com/office/powerpoint/2010/main" val="2336532015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268AF-16AA-401F-AA1E-38B113C2F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Implementing a Full Adder Using a PLA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888B2D6-CD87-41C9-916B-C17FBE249D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5800" y="2737911"/>
            <a:ext cx="4033189" cy="273616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C2B68B-A951-4F77-A788-8E4A5BF965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D7C34D-AAF8-4A4A-8B0E-9B5880B36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143000"/>
            <a:ext cx="3858524" cy="26134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3AE9DD-D73A-4C36-ADCB-024091E655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69" y="4150521"/>
            <a:ext cx="2691957" cy="21124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51C481F-DB8F-4FF0-B764-024AD3D4D1B1}"/>
              </a:ext>
            </a:extLst>
          </p:cNvPr>
          <p:cNvSpPr/>
          <p:nvPr/>
        </p:nvSpPr>
        <p:spPr>
          <a:xfrm>
            <a:off x="990600" y="3928719"/>
            <a:ext cx="29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Truth table of a full adder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5EC3FE-3ABF-4933-82A0-083DCE210519}"/>
              </a:ext>
            </a:extLst>
          </p:cNvPr>
          <p:cNvSpPr/>
          <p:nvPr/>
        </p:nvSpPr>
        <p:spPr>
          <a:xfrm>
            <a:off x="4077697" y="1841483"/>
            <a:ext cx="2993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This input should not be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connected to any outputs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EFE9E-AA87-4A39-A243-6B15E7527569}"/>
              </a:ext>
            </a:extLst>
          </p:cNvPr>
          <p:cNvSpPr/>
          <p:nvPr/>
        </p:nvSpPr>
        <p:spPr>
          <a:xfrm>
            <a:off x="7156405" y="2074498"/>
            <a:ext cx="1898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We do not need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this output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0691A40-FD40-4BA9-A104-5D65BD31AFEE}"/>
              </a:ext>
            </a:extLst>
          </p:cNvPr>
          <p:cNvSpPr/>
          <p:nvPr/>
        </p:nvSpPr>
        <p:spPr>
          <a:xfrm flipH="1" flipV="1">
            <a:off x="5791199" y="2438399"/>
            <a:ext cx="76199" cy="533399"/>
          </a:xfrm>
          <a:prstGeom prst="line">
            <a:avLst/>
          </a:prstGeom>
          <a:ln w="5715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43B782D4-5C09-4CE3-8D8C-0DEF6275DFE5}"/>
              </a:ext>
            </a:extLst>
          </p:cNvPr>
          <p:cNvSpPr/>
          <p:nvPr/>
        </p:nvSpPr>
        <p:spPr>
          <a:xfrm flipV="1">
            <a:off x="7802203" y="2701804"/>
            <a:ext cx="76200" cy="422396"/>
          </a:xfrm>
          <a:prstGeom prst="line">
            <a:avLst/>
          </a:prstGeom>
          <a:ln w="5715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26606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AE4EB-A2FB-4FFA-A8D3-0722E47E3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(Functional) Completeness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91C99-EF56-4FF6-B95A-CD5B11C16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Any logic function </a:t>
            </a:r>
            <a:r>
              <a:rPr lang="en-US"/>
              <a:t>we wish to implement could be accomplished with a PLA</a:t>
            </a:r>
          </a:p>
          <a:p>
            <a:pPr lvl="1"/>
            <a:r>
              <a:rPr lang="en-US"/>
              <a:t>PLA consists of </a:t>
            </a:r>
            <a:r>
              <a:rPr lang="en-US">
                <a:solidFill>
                  <a:srgbClr val="0000FF"/>
                </a:solidFill>
              </a:rPr>
              <a:t>only</a:t>
            </a:r>
            <a:r>
              <a:rPr lang="en-US"/>
              <a:t> AND gates, OR gates, and inverters</a:t>
            </a:r>
          </a:p>
          <a:p>
            <a:pPr lvl="1"/>
            <a:r>
              <a:rPr lang="en-US"/>
              <a:t>We just have to program connections based on SOP of the intended logic function</a:t>
            </a:r>
          </a:p>
          <a:p>
            <a:endParaRPr lang="en-US"/>
          </a:p>
          <a:p>
            <a:r>
              <a:rPr lang="en-US"/>
              <a:t>The set of gates {AND, OR, NOT} is </a:t>
            </a:r>
            <a:r>
              <a:rPr lang="en-US">
                <a:solidFill>
                  <a:srgbClr val="00B050"/>
                </a:solidFill>
              </a:rPr>
              <a:t>logically complete </a:t>
            </a:r>
            <a:r>
              <a:rPr lang="en-US"/>
              <a:t>because we can build a circuit to carry out the specification of </a:t>
            </a:r>
            <a:r>
              <a:rPr lang="en-US">
                <a:solidFill>
                  <a:srgbClr val="C00000"/>
                </a:solidFill>
              </a:rPr>
              <a:t>any truth table </a:t>
            </a:r>
            <a:r>
              <a:rPr lang="en-US"/>
              <a:t>we wish, without using any other kind of gate</a:t>
            </a:r>
          </a:p>
          <a:p>
            <a:endParaRPr lang="en-US"/>
          </a:p>
          <a:p>
            <a:r>
              <a:rPr lang="en-US"/>
              <a:t>NAND is also logically complete. So is NOR.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Your task: </a:t>
            </a:r>
            <a:r>
              <a:rPr lang="en-US"/>
              <a:t>Prove this.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15A81-1E69-4BD3-A14F-CEC5A5B661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4496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7ACC6-57E4-044C-B798-2376C44F1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Combinational Building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C958A-8C5D-634B-83D2-3765F62D2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H&amp;H Chapter 2 in full</a:t>
            </a:r>
          </a:p>
          <a:p>
            <a:pPr lvl="1"/>
            <a:r>
              <a:rPr lang="en-US"/>
              <a:t>Required Reading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E.g., see Tri-state Buffer and Z values in Section 2.6</a:t>
            </a:r>
          </a:p>
          <a:p>
            <a:endParaRPr lang="en-US"/>
          </a:p>
          <a:p>
            <a:r>
              <a:rPr lang="en-US"/>
              <a:t>H&amp;H Chapter 5</a:t>
            </a:r>
          </a:p>
          <a:p>
            <a:pPr lvl="1"/>
            <a:r>
              <a:rPr lang="en-US"/>
              <a:t>Will be required reading soon.</a:t>
            </a:r>
          </a:p>
          <a:p>
            <a:endParaRPr lang="en-US"/>
          </a:p>
          <a:p>
            <a:r>
              <a:rPr lang="en-US"/>
              <a:t>You will benefit greatly by reading the “combinational” parts of Chapter 5 soon.</a:t>
            </a:r>
          </a:p>
          <a:p>
            <a:pPr lvl="1"/>
            <a:r>
              <a:rPr lang="en-US"/>
              <a:t>Sections 5.1 and 5.2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2316FB-8A26-C24E-B855-F29073D26B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37928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7F096-20B3-6C4A-B01E-2B7161D12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Tri-State Buffer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63B83-C1AF-9546-BDF4-46A484E5F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tri-state buffer enables gating of different signals onto a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>
                <a:solidFill>
                  <a:srgbClr val="0000FF"/>
                </a:solidFill>
              </a:rPr>
              <a:t>Floating signal (Z): </a:t>
            </a:r>
            <a:r>
              <a:rPr lang="en-US"/>
              <a:t>Signal that is not driven by any circuit</a:t>
            </a:r>
          </a:p>
          <a:p>
            <a:pPr lvl="1"/>
            <a:r>
              <a:rPr lang="en-US"/>
              <a:t>Open circuit, floating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5DB99-1BCC-A440-9973-C0B3102B63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E201A2-F3C7-E14E-A7F8-7C4AA0438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850" y="1828800"/>
            <a:ext cx="24003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870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365D-28A4-43F3-8A2E-132611CEE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r>
              <a:rPr lang="en-US" dirty="0"/>
              <a:t>Recall: Transistors and Logic 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4A671-017E-40FC-BEC0-365B6B423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Now, we know how a MOS transistor works</a:t>
            </a:r>
          </a:p>
          <a:p>
            <a:r>
              <a:rPr lang="en-US" dirty="0"/>
              <a:t>How do we build logic out of MOS transistors?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B8847-6DC7-4675-A164-0446B14900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5" name="Text Box 17">
            <a:extLst>
              <a:ext uri="{FF2B5EF4-FFF2-40B4-BE49-F238E27FC236}">
                <a16:creationId xmlns:a16="http://schemas.microsoft.com/office/drawing/2014/main" id="{AFCC8EC7-FD71-4736-BC30-E7B90C0B0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9596" y="4218565"/>
            <a:ext cx="2041525" cy="368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Microarchitecture</a:t>
            </a: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3FF9A929-B488-4BD8-BB45-C4F70F743DEF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9596" y="3847090"/>
            <a:ext cx="2041525" cy="3667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ISA (Architecture)</a:t>
            </a:r>
          </a:p>
        </p:txBody>
      </p:sp>
      <p:sp>
        <p:nvSpPr>
          <p:cNvPr id="7" name="Text Box 19">
            <a:extLst>
              <a:ext uri="{FF2B5EF4-FFF2-40B4-BE49-F238E27FC236}">
                <a16:creationId xmlns:a16="http://schemas.microsoft.com/office/drawing/2014/main" id="{D4635FCE-EF20-4B31-B42E-F6FCF06CB10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6421" y="2802515"/>
            <a:ext cx="2043113" cy="3683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Program/Language</a:t>
            </a:r>
          </a:p>
        </p:txBody>
      </p:sp>
      <p:sp>
        <p:nvSpPr>
          <p:cNvPr id="8" name="Text Box 20">
            <a:extLst>
              <a:ext uri="{FF2B5EF4-FFF2-40B4-BE49-F238E27FC236}">
                <a16:creationId xmlns:a16="http://schemas.microsoft.com/office/drawing/2014/main" id="{643102DE-E751-462A-B89D-DA50711FB91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6421" y="2431040"/>
            <a:ext cx="2043113" cy="3683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Algorithm</a:t>
            </a:r>
          </a:p>
        </p:txBody>
      </p:sp>
      <p:sp>
        <p:nvSpPr>
          <p:cNvPr id="9" name="Text Box 21">
            <a:extLst>
              <a:ext uri="{FF2B5EF4-FFF2-40B4-BE49-F238E27FC236}">
                <a16:creationId xmlns:a16="http://schemas.microsoft.com/office/drawing/2014/main" id="{645BD648-8180-44BD-BD4B-6A726E20866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6421" y="2064327"/>
            <a:ext cx="2043113" cy="36671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Problem</a:t>
            </a:r>
          </a:p>
        </p:txBody>
      </p:sp>
      <p:sp>
        <p:nvSpPr>
          <p:cNvPr id="10" name="Text Box 22">
            <a:extLst>
              <a:ext uri="{FF2B5EF4-FFF2-40B4-BE49-F238E27FC236}">
                <a16:creationId xmlns:a16="http://schemas.microsoft.com/office/drawing/2014/main" id="{3FE53A22-C7F0-4076-9015-C959D24D392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9596" y="4591627"/>
            <a:ext cx="2039938" cy="37306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1750" dirty="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Logic</a:t>
            </a:r>
          </a:p>
          <a:p>
            <a:pPr eaLnBrk="1" hangingPunct="1">
              <a:defRPr/>
            </a:pPr>
            <a:endParaRPr lang="en-US" sz="1750" dirty="0">
              <a:solidFill>
                <a:srgbClr val="000000"/>
              </a:solidFill>
              <a:latin typeface="Tahoma" pitchFamily="34" charset="0"/>
              <a:ea typeface="+mn-ea"/>
              <a:cs typeface="Arial" charset="0"/>
            </a:endParaRPr>
          </a:p>
        </p:txBody>
      </p:sp>
      <p:sp>
        <p:nvSpPr>
          <p:cNvPr id="11" name="Text Box 23">
            <a:extLst>
              <a:ext uri="{FF2B5EF4-FFF2-40B4-BE49-F238E27FC236}">
                <a16:creationId xmlns:a16="http://schemas.microsoft.com/office/drawing/2014/main" id="{E7DFA991-9F4C-4A06-AB32-4EE541AFB28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9596" y="4963102"/>
            <a:ext cx="2041525" cy="368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Devices</a:t>
            </a:r>
          </a:p>
        </p:txBody>
      </p:sp>
      <p:sp>
        <p:nvSpPr>
          <p:cNvPr id="12" name="Text Box 24">
            <a:extLst>
              <a:ext uri="{FF2B5EF4-FFF2-40B4-BE49-F238E27FC236}">
                <a16:creationId xmlns:a16="http://schemas.microsoft.com/office/drawing/2014/main" id="{9C1BDC48-7AC8-4A34-88A2-19124863828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9596" y="3177165"/>
            <a:ext cx="2041525" cy="669925"/>
          </a:xfrm>
          <a:prstGeom prst="rect">
            <a:avLst/>
          </a:prstGeom>
          <a:solidFill>
            <a:srgbClr val="35F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Runtime System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(VM, OS, MM)</a:t>
            </a:r>
          </a:p>
        </p:txBody>
      </p:sp>
      <p:sp>
        <p:nvSpPr>
          <p:cNvPr id="13" name="Text Box 23">
            <a:extLst>
              <a:ext uri="{FF2B5EF4-FFF2-40B4-BE49-F238E27FC236}">
                <a16:creationId xmlns:a16="http://schemas.microsoft.com/office/drawing/2014/main" id="{2001AF51-7DB1-47C0-9C23-8A5986573FE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51184" y="5318702"/>
            <a:ext cx="2043112" cy="36671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Electrons</a:t>
            </a:r>
          </a:p>
        </p:txBody>
      </p:sp>
      <p:sp>
        <p:nvSpPr>
          <p:cNvPr id="14" name="Rounded Rectangle 24">
            <a:extLst>
              <a:ext uri="{FF2B5EF4-FFF2-40B4-BE49-F238E27FC236}">
                <a16:creationId xmlns:a16="http://schemas.microsoft.com/office/drawing/2014/main" id="{CF36B983-3224-4530-91C1-11CB047A85C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75889" y="4011395"/>
            <a:ext cx="373063" cy="22860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812BB6C-491B-4491-AA79-8F28134FCCF5}"/>
              </a:ext>
            </a:extLst>
          </p:cNvPr>
          <p:cNvSpPr txBox="1">
            <a:spLocks/>
          </p:cNvSpPr>
          <p:nvPr/>
        </p:nvSpPr>
        <p:spPr bwMode="auto">
          <a:xfrm>
            <a:off x="228600" y="1524000"/>
            <a:ext cx="6290820" cy="3045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kern="0" dirty="0"/>
          </a:p>
          <a:p>
            <a:pPr>
              <a:defRPr/>
            </a:pPr>
            <a:endParaRPr lang="en-US" kern="0" dirty="0"/>
          </a:p>
          <a:p>
            <a:pPr>
              <a:defRPr/>
            </a:pPr>
            <a:r>
              <a:rPr lang="en-US" b="1" kern="0" dirty="0">
                <a:solidFill>
                  <a:srgbClr val="0000FF"/>
                </a:solidFill>
              </a:rPr>
              <a:t>We construct basic logic structures out of individual MOS transistors</a:t>
            </a:r>
          </a:p>
          <a:p>
            <a:endParaRPr lang="en-US" kern="0" dirty="0"/>
          </a:p>
          <a:p>
            <a:r>
              <a:rPr lang="en-US" kern="0" dirty="0"/>
              <a:t>These </a:t>
            </a:r>
            <a:r>
              <a:rPr lang="en-US" kern="0" dirty="0">
                <a:solidFill>
                  <a:srgbClr val="0000CC"/>
                </a:solidFill>
              </a:rPr>
              <a:t>logical units</a:t>
            </a:r>
            <a:r>
              <a:rPr lang="en-US" kern="0" dirty="0"/>
              <a:t> are named </a:t>
            </a:r>
            <a:r>
              <a:rPr lang="en-US" kern="0" dirty="0">
                <a:solidFill>
                  <a:srgbClr val="008A3E"/>
                </a:solidFill>
              </a:rPr>
              <a:t>logic gates</a:t>
            </a:r>
          </a:p>
          <a:p>
            <a:pPr lvl="1"/>
            <a:r>
              <a:rPr lang="en-US" kern="0" dirty="0"/>
              <a:t>They implement simple </a:t>
            </a:r>
            <a:r>
              <a:rPr lang="en-US" kern="0" dirty="0">
                <a:solidFill>
                  <a:srgbClr val="FF0000"/>
                </a:solidFill>
              </a:rPr>
              <a:t>Boolean</a:t>
            </a:r>
            <a:r>
              <a:rPr lang="en-US" kern="0" dirty="0"/>
              <a:t> functions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11082776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60C40-87F8-F640-AA4D-FDF48DBC7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Use of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6B949-82E7-544B-A0EA-9493C3162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Imagine a wire connecting the CPU and memory</a:t>
            </a:r>
          </a:p>
          <a:p>
            <a:pPr lvl="1"/>
            <a:endParaRPr lang="en-US"/>
          </a:p>
          <a:p>
            <a:pPr lvl="1"/>
            <a:r>
              <a:rPr lang="en-US"/>
              <a:t>At any time only the CPU or the memory can place a value on the wire, both not both</a:t>
            </a:r>
          </a:p>
          <a:p>
            <a:pPr lvl="1"/>
            <a:endParaRPr lang="en-US"/>
          </a:p>
          <a:p>
            <a:pPr lvl="1"/>
            <a:r>
              <a:rPr lang="en-US"/>
              <a:t>You can have two </a:t>
            </a:r>
            <a:r>
              <a:rPr lang="en-US" err="1"/>
              <a:t>tri-state</a:t>
            </a:r>
            <a:r>
              <a:rPr lang="en-US"/>
              <a:t> buffers: one driven by CPU, the other memory; and ensure at most one is enabled at any time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6AE8B-916F-F749-906C-027E683EEF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854725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14383-A42F-44CC-969A-F0F142B96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Design with Tri-State Buffers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F51E7-C7A9-402C-B463-5CBD5EB90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BAF9CED-C1D7-49B5-BBB2-EA693ABFDC3B}"/>
              </a:ext>
            </a:extLst>
          </p:cNvPr>
          <p:cNvSpPr/>
          <p:nvPr/>
        </p:nvSpPr>
        <p:spPr>
          <a:xfrm>
            <a:off x="1905000" y="1767899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CPU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D11EAC-66AA-4D6E-AFF5-CC614614A676}"/>
              </a:ext>
            </a:extLst>
          </p:cNvPr>
          <p:cNvGrpSpPr/>
          <p:nvPr/>
        </p:nvGrpSpPr>
        <p:grpSpPr>
          <a:xfrm>
            <a:off x="4724400" y="1828541"/>
            <a:ext cx="609600" cy="754636"/>
            <a:chOff x="3810000" y="2495692"/>
            <a:chExt cx="937010" cy="933308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58BB68FE-F94E-4DA4-9924-6B59D1E094E4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5D5041-7D82-4A58-9FAD-03AAC00B7618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9D8D5D-A182-432B-A9E9-F2F800A39601}"/>
              </a:ext>
            </a:extLst>
          </p:cNvPr>
          <p:cNvGrpSpPr/>
          <p:nvPr/>
        </p:nvGrpSpPr>
        <p:grpSpPr>
          <a:xfrm>
            <a:off x="4714875" y="4328157"/>
            <a:ext cx="609600" cy="754636"/>
            <a:chOff x="3810000" y="2495692"/>
            <a:chExt cx="937010" cy="933308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C783F7FA-95B4-47C7-A710-4C6D4FE2631A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ABA042C-0ADC-4D4E-94DE-8F6A163499C2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3E11630-B293-47B8-B940-1F302B80AEAC}"/>
              </a:ext>
            </a:extLst>
          </p:cNvPr>
          <p:cNvSpPr/>
          <p:nvPr/>
        </p:nvSpPr>
        <p:spPr>
          <a:xfrm>
            <a:off x="1905000" y="4267200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Memory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DDC90A-8A4A-4BBC-ACEA-9B8329D374B2}"/>
              </a:ext>
            </a:extLst>
          </p:cNvPr>
          <p:cNvCxnSpPr>
            <a:cxnSpLocks/>
          </p:cNvCxnSpPr>
          <p:nvPr/>
        </p:nvCxnSpPr>
        <p:spPr>
          <a:xfrm>
            <a:off x="5867400" y="1767838"/>
            <a:ext cx="0" cy="349370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2A95937-5058-484A-86FD-7846721BACD6}"/>
              </a:ext>
            </a:extLst>
          </p:cNvPr>
          <p:cNvCxnSpPr>
            <a:stCxn id="7" idx="3"/>
            <a:endCxn id="5" idx="3"/>
          </p:cNvCxnSpPr>
          <p:nvPr/>
        </p:nvCxnSpPr>
        <p:spPr>
          <a:xfrm flipH="1" flipV="1">
            <a:off x="4114800" y="2301299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A88BB6-9DEA-45A8-A7FA-93875D8D8347}"/>
              </a:ext>
            </a:extLst>
          </p:cNvPr>
          <p:cNvCxnSpPr/>
          <p:nvPr/>
        </p:nvCxnSpPr>
        <p:spPr>
          <a:xfrm flipH="1" flipV="1">
            <a:off x="4095750" y="4803884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3A92FD-2C75-4E65-A371-06475566427B}"/>
              </a:ext>
            </a:extLst>
          </p:cNvPr>
          <p:cNvCxnSpPr>
            <a:cxnSpLocks/>
          </p:cNvCxnSpPr>
          <p:nvPr/>
        </p:nvCxnSpPr>
        <p:spPr>
          <a:xfrm flipH="1">
            <a:off x="5334001" y="2301299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95B8991-3CE6-4417-8A1F-C257899392BC}"/>
              </a:ext>
            </a:extLst>
          </p:cNvPr>
          <p:cNvCxnSpPr>
            <a:cxnSpLocks/>
          </p:cNvCxnSpPr>
          <p:nvPr/>
        </p:nvCxnSpPr>
        <p:spPr>
          <a:xfrm flipH="1">
            <a:off x="5324476" y="4808570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BC2D33A-A05C-4322-A60A-E17350DEC104}"/>
              </a:ext>
            </a:extLst>
          </p:cNvPr>
          <p:cNvSpPr txBox="1"/>
          <p:nvPr/>
        </p:nvSpPr>
        <p:spPr>
          <a:xfrm>
            <a:off x="4301495" y="396720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GateMem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C25D12-0EC8-452B-B60E-378DE6131719}"/>
              </a:ext>
            </a:extLst>
          </p:cNvPr>
          <p:cNvSpPr txBox="1"/>
          <p:nvPr/>
        </p:nvSpPr>
        <p:spPr>
          <a:xfrm>
            <a:off x="4301495" y="145746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GateCPU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18DA2C-DD28-4E2E-BFB7-88C73B567F74}"/>
              </a:ext>
            </a:extLst>
          </p:cNvPr>
          <p:cNvSpPr txBox="1"/>
          <p:nvPr/>
        </p:nvSpPr>
        <p:spPr>
          <a:xfrm>
            <a:off x="5987419" y="4922988"/>
            <a:ext cx="1632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Bus</a:t>
            </a:r>
          </a:p>
        </p:txBody>
      </p:sp>
    </p:spTree>
    <p:extLst>
      <p:ext uri="{BB962C8B-B14F-4D97-AF65-F5344CB8AC3E}">
        <p14:creationId xmlns:p14="http://schemas.microsoft.com/office/powerpoint/2010/main" val="3750787118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801A5-7C04-5E49-B422-84D13498E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9344C-D59F-3249-8E6E-CBBB33082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ADEB1-F20D-A947-8B1F-E50729A33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62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8E3695-751B-1544-A076-CC0818657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99" y="1111249"/>
            <a:ext cx="3806347" cy="526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75354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AF44-6926-2C47-9B1F-5638CF870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Multiplexer Using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6AE83-EBE3-7549-ABD1-6C8441265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08AF-8D0C-E84C-B976-BC6365C314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63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37EED-D615-C141-805D-93F203927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81928"/>
            <a:ext cx="4708519" cy="507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80C954-B167-F54F-A172-5F56FDD14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095375"/>
            <a:ext cx="2222500" cy="525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2816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5: Combinational Logic II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5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0519465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924800" cy="1752600"/>
          </a:xfrm>
        </p:spPr>
        <p:txBody>
          <a:bodyPr/>
          <a:lstStyle/>
          <a:p>
            <a:pPr algn="ctr"/>
            <a:r>
              <a:rPr lang="en-US" sz="3800" dirty="0"/>
              <a:t>We did not cover the remaining slides. They are for your preparation for the next lecture.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194303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66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5A0D79-EAE3-344B-81C4-77BEA4598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53" y="1990473"/>
            <a:ext cx="3146612" cy="4383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C311B5-CCD0-0145-89C2-41EA36402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517" y="2667000"/>
            <a:ext cx="5368047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7162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67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81630D-D706-6A47-AF58-1C63D2108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86000"/>
            <a:ext cx="791851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927487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68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0EFC90-BEE6-3941-B6A0-09ADBE96E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061836"/>
            <a:ext cx="3060700" cy="416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E693A7-3841-6A43-AA28-747FAE55B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934836"/>
            <a:ext cx="24638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938953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4A9F1-25BF-6F40-AD83-0555A1E4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Decoders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5549A-A96D-4544-BE1F-384226278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Decoders can be combined with OR gates to build logic functions.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4831-A940-3146-BAA7-759958071F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69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9062F6-AED2-E040-9488-7F1B513C1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98750"/>
            <a:ext cx="3924300" cy="45750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400989-51D0-4548-9D6F-B65844C8810A}"/>
              </a:ext>
            </a:extLst>
          </p:cNvPr>
          <p:cNvSpPr txBox="1"/>
          <p:nvPr/>
        </p:nvSpPr>
        <p:spPr>
          <a:xfrm>
            <a:off x="1108224" y="6396335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Read H&amp;H Chapter 2.8</a:t>
            </a:r>
          </a:p>
        </p:txBody>
      </p:sp>
    </p:spTree>
    <p:extLst>
      <p:ext uri="{BB962C8B-B14F-4D97-AF65-F5344CB8AC3E}">
        <p14:creationId xmlns:p14="http://schemas.microsoft.com/office/powerpoint/2010/main" val="201485773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1F789-2339-40BA-BA70-896BE60FB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CMOS NOT, NAND, AND Gates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9901EB-9F1C-4C9F-8501-5E58CCEE07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E90B36-14A8-45BE-AF7F-0E608BD58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99" y="990600"/>
            <a:ext cx="2810589" cy="10972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F17606-EE0E-4AE2-8C03-3A0FDC2ED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928" y="2133600"/>
            <a:ext cx="2087421" cy="19202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149C85-0856-4406-B297-B6770EECD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0875" y="2133600"/>
            <a:ext cx="2087421" cy="19202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0F31D3F-4435-414E-83DB-ED898269CC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8603" y="990600"/>
            <a:ext cx="2810589" cy="10972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E4894B-2F50-4AB9-BEB3-1C09BA665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499" y="1127760"/>
            <a:ext cx="2572983" cy="8229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633A92B-78E5-40B7-B150-1798D85B339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6226"/>
          <a:stretch/>
        </p:blipFill>
        <p:spPr>
          <a:xfrm>
            <a:off x="211853" y="2334189"/>
            <a:ext cx="2501909" cy="11710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2D55ACE-E053-4D0D-94D2-D35B577110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986" y="4269726"/>
            <a:ext cx="1971808" cy="19202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A4F42A-6386-4E94-AC23-4F18F136BA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2359" y="4272497"/>
            <a:ext cx="3374312" cy="19759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DA2216-B60A-4173-9A23-4581400F08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47905" y="4180098"/>
            <a:ext cx="2731833" cy="20683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2103785-98E1-A04F-B220-90123BA39323}"/>
              </a:ext>
            </a:extLst>
          </p:cNvPr>
          <p:cNvSpPr/>
          <p:nvPr/>
        </p:nvSpPr>
        <p:spPr>
          <a:xfrm>
            <a:off x="2590800" y="4986127"/>
            <a:ext cx="397113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F12CDD-6CC3-AA4A-9EC5-AFD796D9A6AE}"/>
              </a:ext>
            </a:extLst>
          </p:cNvPr>
          <p:cNvSpPr/>
          <p:nvPr/>
        </p:nvSpPr>
        <p:spPr>
          <a:xfrm>
            <a:off x="5410200" y="5138527"/>
            <a:ext cx="397113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29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/>
              <a:t>Logic Simplification:</a:t>
            </a:r>
            <a:br>
              <a:rPr lang="en-US"/>
            </a:br>
            <a:r>
              <a:rPr lang="en-US"/>
              <a:t>	</a:t>
            </a:r>
            <a:r>
              <a:rPr lang="en-US" err="1"/>
              <a:t>Karnaugh</a:t>
            </a:r>
            <a:r>
              <a:rPr lang="en-US"/>
              <a:t>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399674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90F9-E91F-4D7A-BA87-2792B17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Full Adder in SOP Form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F60C-7800-4557-B1B3-737DBA15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9031-C3E7-4A08-8C06-1535A6E95F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2F245D-584B-4933-8138-2F4510452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164" y="3137526"/>
            <a:ext cx="3377757" cy="26506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39350B4-7EE5-47A7-975C-51F2AEE92E00}"/>
              </a:ext>
            </a:extLst>
          </p:cNvPr>
          <p:cNvGrpSpPr/>
          <p:nvPr/>
        </p:nvGrpSpPr>
        <p:grpSpPr>
          <a:xfrm>
            <a:off x="1028700" y="1828800"/>
            <a:ext cx="3144837" cy="3810000"/>
            <a:chOff x="762000" y="2209800"/>
            <a:chExt cx="3581400" cy="381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2510123-5B35-4342-A535-96819AD98D25}"/>
                </a:ext>
              </a:extLst>
            </p:cNvPr>
            <p:cNvSpPr/>
            <p:nvPr/>
          </p:nvSpPr>
          <p:spPr bwMode="auto">
            <a:xfrm>
              <a:off x="762000" y="2275866"/>
              <a:ext cx="3581400" cy="37439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CF6CE7-373D-4B34-947B-9C0802030834}"/>
                </a:ext>
              </a:extLst>
            </p:cNvPr>
            <p:cNvSpPr/>
            <p:nvPr/>
          </p:nvSpPr>
          <p:spPr>
            <a:xfrm>
              <a:off x="1699117" y="2209800"/>
              <a:ext cx="17666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Full Adder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B0B54D5B-4BCD-4DD3-8BA9-6A4E9DFDC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028" y="2125698"/>
            <a:ext cx="4434372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7542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0BB22-CE8B-A146-A9F8-D7014BC23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Goal: Simplified Full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BE91E-FF42-AE4D-B16B-BC43B8F34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4904B-D92C-0948-8E0A-968E060153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154C0B-DCE6-F94C-A561-D2CF26315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55988"/>
            <a:ext cx="3035300" cy="4876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C4EE4B-0606-4742-9C8A-9B65BC5AE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657926"/>
            <a:ext cx="3121820" cy="10090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F9BB9A-925A-4D44-8219-7BA74FA597A8}"/>
              </a:ext>
            </a:extLst>
          </p:cNvPr>
          <p:cNvSpPr txBox="1"/>
          <p:nvPr/>
        </p:nvSpPr>
        <p:spPr>
          <a:xfrm>
            <a:off x="3623363" y="4648200"/>
            <a:ext cx="532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How do we simplify Boolean logic?</a:t>
            </a:r>
          </a:p>
        </p:txBody>
      </p:sp>
    </p:spTree>
    <p:extLst>
      <p:ext uri="{BB962C8B-B14F-4D97-AF65-F5344CB8AC3E}">
        <p14:creationId xmlns:p14="http://schemas.microsoft.com/office/powerpoint/2010/main" val="3701570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130B8-B341-4CA9-BF48-F9633A1F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Recap on 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19FC8-84B1-48C4-BD65-E2DC2B880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original Boolean expression (i.e., logic circuit) may not be optimal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Can we reduce a given Boolean expression to an equivalent expression </a:t>
            </a:r>
            <a:r>
              <a:rPr lang="en-US">
                <a:solidFill>
                  <a:srgbClr val="00B050"/>
                </a:solidFill>
              </a:rPr>
              <a:t>with fewer terms</a:t>
            </a:r>
            <a:r>
              <a:rPr lang="en-US"/>
              <a:t>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The </a:t>
            </a:r>
            <a:r>
              <a:rPr lang="en-US">
                <a:solidFill>
                  <a:srgbClr val="0000FF"/>
                </a:solidFill>
              </a:rPr>
              <a:t>goal</a:t>
            </a:r>
            <a:r>
              <a:rPr lang="en-US"/>
              <a:t> of logic simplification: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the number of gates/inputs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implementation cost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F553-38AD-4967-8D9D-007C60E227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78877E-C0F0-44B9-820C-1454E62C5174}"/>
              </a:ext>
            </a:extLst>
          </p:cNvPr>
          <p:cNvSpPr/>
          <p:nvPr/>
        </p:nvSpPr>
        <p:spPr>
          <a:xfrm>
            <a:off x="2476500" y="1981200"/>
            <a:ext cx="41148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~A(A + B) + (B + AA)(A + ~B)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A8650E9-630C-490B-BA17-409CA517BEF8}"/>
              </a:ext>
            </a:extLst>
          </p:cNvPr>
          <p:cNvSpPr/>
          <p:nvPr/>
        </p:nvSpPr>
        <p:spPr>
          <a:xfrm>
            <a:off x="3371850" y="3733800"/>
            <a:ext cx="23241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A + B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C8512F-A664-42CB-AC2B-087E4838F721}"/>
              </a:ext>
            </a:extLst>
          </p:cNvPr>
          <p:cNvSpPr txBox="1"/>
          <p:nvPr/>
        </p:nvSpPr>
        <p:spPr>
          <a:xfrm>
            <a:off x="685800" y="5910997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 basis for what the automated design tools are doing today</a:t>
            </a:r>
          </a:p>
        </p:txBody>
      </p:sp>
    </p:spTree>
    <p:extLst>
      <p:ext uri="{BB962C8B-B14F-4D97-AF65-F5344CB8AC3E}">
        <p14:creationId xmlns:p14="http://schemas.microsoft.com/office/powerpoint/2010/main" val="29409768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5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2766-6212-4340-85DB-05435CAD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0015-293A-45C5-B7A3-8BDF7261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/>
              <a:t>Systematic techniques for simplifications</a:t>
            </a:r>
          </a:p>
          <a:p>
            <a:pPr lvl="1"/>
            <a:r>
              <a:rPr lang="en-US"/>
              <a:t>amenable to automation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ECFA4-7F80-4C60-93B9-794705C8E0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Key Tool:  The Uniting Theorem  —  AB'  +  AB  = A">
            <a:extLst>
              <a:ext uri="{FF2B5EF4-FFF2-40B4-BE49-F238E27FC236}">
                <a16:creationId xmlns:a16="http://schemas.microsoft.com/office/drawing/2014/main" id="{567F9E29-B912-4227-BA56-4D1D8FDB7692}"/>
              </a:ext>
            </a:extLst>
          </p:cNvPr>
          <p:cNvSpPr txBox="1"/>
          <p:nvPr/>
        </p:nvSpPr>
        <p:spPr>
          <a:xfrm>
            <a:off x="762638" y="1897031"/>
            <a:ext cx="8091488" cy="33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Key Tool:  The Uniting Theorem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  —  </a:t>
            </a: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6D9B3538-8B28-4131-A280-7E660FF08617}"/>
              </a:ext>
            </a:extLst>
          </p:cNvPr>
          <p:cNvSpPr/>
          <p:nvPr/>
        </p:nvSpPr>
        <p:spPr>
          <a:xfrm>
            <a:off x="2732705" y="4724400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B88ECAA7-18E9-41C8-95CC-87D49529F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44" y="2340492"/>
            <a:ext cx="17145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/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𝑭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">
            <a:extLst>
              <a:ext uri="{FF2B5EF4-FFF2-40B4-BE49-F238E27FC236}">
                <a16:creationId xmlns:a16="http://schemas.microsoft.com/office/drawing/2014/main" id="{27B9D8C2-2AA6-4BDC-A086-98A0F7B766D7}"/>
              </a:ext>
            </a:extLst>
          </p:cNvPr>
          <p:cNvSpPr/>
          <p:nvPr/>
        </p:nvSpPr>
        <p:spPr>
          <a:xfrm>
            <a:off x="971704" y="3529949"/>
            <a:ext cx="215900" cy="73709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A's values don't change within the ON-set rows">
            <a:extLst>
              <a:ext uri="{FF2B5EF4-FFF2-40B4-BE49-F238E27FC236}">
                <a16:creationId xmlns:a16="http://schemas.microsoft.com/office/drawing/2014/main" id="{C9AEB819-212A-480E-AEA2-05E4B051A015}"/>
              </a:ext>
            </a:extLst>
          </p:cNvPr>
          <p:cNvSpPr txBox="1"/>
          <p:nvPr/>
        </p:nvSpPr>
        <p:spPr>
          <a:xfrm>
            <a:off x="2567605" y="3328553"/>
            <a:ext cx="463588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do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es NOT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change within the ON-set rows</a:t>
            </a:r>
          </a:p>
        </p:txBody>
      </p:sp>
      <p:sp>
        <p:nvSpPr>
          <p:cNvPr id="13" name="B's values change within the rows where F==1 (“ON set”)">
            <a:extLst>
              <a:ext uri="{FF2B5EF4-FFF2-40B4-BE49-F238E27FC236}">
                <a16:creationId xmlns:a16="http://schemas.microsoft.com/office/drawing/2014/main" id="{04B50571-AF3E-4D44-A137-A0B7C9025A07}"/>
              </a:ext>
            </a:extLst>
          </p:cNvPr>
          <p:cNvSpPr txBox="1"/>
          <p:nvPr/>
        </p:nvSpPr>
        <p:spPr>
          <a:xfrm>
            <a:off x="2567605" y="2985653"/>
            <a:ext cx="5317161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rows where F==1 (“ON set”)</a:t>
            </a:r>
          </a:p>
        </p:txBody>
      </p:sp>
      <p:sp>
        <p:nvSpPr>
          <p:cNvPr id="15" name="B's values stay the same within the ON-set rows">
            <a:extLst>
              <a:ext uri="{FF2B5EF4-FFF2-40B4-BE49-F238E27FC236}">
                <a16:creationId xmlns:a16="http://schemas.microsoft.com/office/drawing/2014/main" id="{FA681D35-58C4-43DC-B4FF-D7E2EFCB2B7F}"/>
              </a:ext>
            </a:extLst>
          </p:cNvPr>
          <p:cNvSpPr txBox="1"/>
          <p:nvPr/>
        </p:nvSpPr>
        <p:spPr>
          <a:xfrm>
            <a:off x="2961304" y="5385952"/>
            <a:ext cx="4422686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stay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the same within the ON-set rows</a:t>
            </a:r>
          </a:p>
        </p:txBody>
      </p:sp>
      <p:sp>
        <p:nvSpPr>
          <p:cNvPr id="16" name="A's values change within the ON-set rows">
            <a:extLst>
              <a:ext uri="{FF2B5EF4-FFF2-40B4-BE49-F238E27FC236}">
                <a16:creationId xmlns:a16="http://schemas.microsoft.com/office/drawing/2014/main" id="{F3C1BCFA-6491-4C37-AEEA-BFF895F1D72B}"/>
              </a:ext>
            </a:extLst>
          </p:cNvPr>
          <p:cNvSpPr txBox="1"/>
          <p:nvPr/>
        </p:nvSpPr>
        <p:spPr>
          <a:xfrm>
            <a:off x="2961305" y="5779652"/>
            <a:ext cx="381354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ON-set rows</a:t>
            </a:r>
          </a:p>
        </p:txBody>
      </p:sp>
      <p:sp>
        <p:nvSpPr>
          <p:cNvPr id="17" name="➙ B is eliminated, A remains">
            <a:extLst>
              <a:ext uri="{FF2B5EF4-FFF2-40B4-BE49-F238E27FC236}">
                <a16:creationId xmlns:a16="http://schemas.microsoft.com/office/drawing/2014/main" id="{213D4AD5-483F-4030-9B68-4FCE569AD816}"/>
              </a:ext>
            </a:extLst>
          </p:cNvPr>
          <p:cNvSpPr txBox="1"/>
          <p:nvPr/>
        </p:nvSpPr>
        <p:spPr>
          <a:xfrm>
            <a:off x="3558205" y="4179453"/>
            <a:ext cx="327859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 B is eliminated, A remains</a:t>
            </a:r>
          </a:p>
        </p:txBody>
      </p:sp>
      <p:sp>
        <p:nvSpPr>
          <p:cNvPr id="18" name="➙ A is eliminated, B remains">
            <a:extLst>
              <a:ext uri="{FF2B5EF4-FFF2-40B4-BE49-F238E27FC236}">
                <a16:creationId xmlns:a16="http://schemas.microsoft.com/office/drawing/2014/main" id="{6D1A3073-FB75-43A2-917A-72C2967A78FA}"/>
              </a:ext>
            </a:extLst>
          </p:cNvPr>
          <p:cNvSpPr txBox="1"/>
          <p:nvPr/>
        </p:nvSpPr>
        <p:spPr>
          <a:xfrm>
            <a:off x="3621705" y="6050361"/>
            <a:ext cx="3275961" cy="28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A is eliminated, B remains</a:t>
            </a: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2E15A4AC-29BD-4572-9FE0-AD7A38BCFC1B}"/>
              </a:ext>
            </a:extLst>
          </p:cNvPr>
          <p:cNvSpPr/>
          <p:nvPr/>
        </p:nvSpPr>
        <p:spPr>
          <a:xfrm>
            <a:off x="443383" y="3527622"/>
            <a:ext cx="215900" cy="7493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0" name="If an input (B) can change without changing the output, that input value is not needed">
            <a:extLst>
              <a:ext uri="{FF2B5EF4-FFF2-40B4-BE49-F238E27FC236}">
                <a16:creationId xmlns:a16="http://schemas.microsoft.com/office/drawing/2014/main" id="{8BB30B96-8708-435B-B2B5-BD37DA591AC0}"/>
              </a:ext>
            </a:extLst>
          </p:cNvPr>
          <p:cNvSpPr txBox="1"/>
          <p:nvPr/>
        </p:nvSpPr>
        <p:spPr>
          <a:xfrm>
            <a:off x="2567605" y="3633353"/>
            <a:ext cx="6311900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sym typeface="Helvetica"/>
              </a:rPr>
              <a:t>If an input (B) can change without changing the output, that input value is not needed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E061BE67-E202-488B-9F82-D1EC3D5CE253}"/>
              </a:ext>
            </a:extLst>
          </p:cNvPr>
          <p:cNvSpPr/>
          <p:nvPr/>
        </p:nvSpPr>
        <p:spPr>
          <a:xfrm flipV="1">
            <a:off x="1259234" y="3157591"/>
            <a:ext cx="1303487" cy="492312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8EBF8463-D932-42DC-99FA-138BE98B1707}"/>
              </a:ext>
            </a:extLst>
          </p:cNvPr>
          <p:cNvSpPr/>
          <p:nvPr/>
        </p:nvSpPr>
        <p:spPr>
          <a:xfrm flipV="1">
            <a:off x="659283" y="3499513"/>
            <a:ext cx="1903438" cy="427107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pic>
        <p:nvPicPr>
          <p:cNvPr id="23" name="table">
            <a:extLst>
              <a:ext uri="{FF2B5EF4-FFF2-40B4-BE49-F238E27FC236}">
                <a16:creationId xmlns:a16="http://schemas.microsoft.com/office/drawing/2014/main" id="{57462A2F-CBD1-4560-99DB-BDAF8369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44" y="4499493"/>
            <a:ext cx="1714500" cy="2032000"/>
          </a:xfrm>
          <a:prstGeom prst="rect">
            <a:avLst/>
          </a:prstGeom>
        </p:spPr>
      </p:pic>
      <p:sp>
        <p:nvSpPr>
          <p:cNvPr id="24" name="Rectangle">
            <a:extLst>
              <a:ext uri="{FF2B5EF4-FFF2-40B4-BE49-F238E27FC236}">
                <a16:creationId xmlns:a16="http://schemas.microsoft.com/office/drawing/2014/main" id="{1F66BCAD-0DB3-49C5-98F5-24F08384A85C}"/>
              </a:ext>
            </a:extLst>
          </p:cNvPr>
          <p:cNvSpPr/>
          <p:nvPr/>
        </p:nvSpPr>
        <p:spPr>
          <a:xfrm>
            <a:off x="960379" y="4933545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98195FFC-0DF5-4A91-8B92-576727D8E6C0}"/>
              </a:ext>
            </a:extLst>
          </p:cNvPr>
          <p:cNvSpPr/>
          <p:nvPr/>
        </p:nvSpPr>
        <p:spPr>
          <a:xfrm>
            <a:off x="947601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Rectangle">
            <a:extLst>
              <a:ext uri="{FF2B5EF4-FFF2-40B4-BE49-F238E27FC236}">
                <a16:creationId xmlns:a16="http://schemas.microsoft.com/office/drawing/2014/main" id="{655ABECE-6157-4191-9F4E-84338C8F24AD}"/>
              </a:ext>
            </a:extLst>
          </p:cNvPr>
          <p:cNvSpPr/>
          <p:nvPr/>
        </p:nvSpPr>
        <p:spPr>
          <a:xfrm>
            <a:off x="398348" y="4933408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7" name="Rectangle">
            <a:extLst>
              <a:ext uri="{FF2B5EF4-FFF2-40B4-BE49-F238E27FC236}">
                <a16:creationId xmlns:a16="http://schemas.microsoft.com/office/drawing/2014/main" id="{1BDA9077-4B07-465C-9397-E130FC48D70F}"/>
              </a:ext>
            </a:extLst>
          </p:cNvPr>
          <p:cNvSpPr/>
          <p:nvPr/>
        </p:nvSpPr>
        <p:spPr>
          <a:xfrm>
            <a:off x="410294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48B37047-D43E-46B4-A5C4-9AAE4E7A3C7C}"/>
              </a:ext>
            </a:extLst>
          </p:cNvPr>
          <p:cNvSpPr/>
          <p:nvPr/>
        </p:nvSpPr>
        <p:spPr>
          <a:xfrm>
            <a:off x="1186376" y="5106554"/>
            <a:ext cx="1710608" cy="42083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Line">
            <a:extLst>
              <a:ext uri="{FF2B5EF4-FFF2-40B4-BE49-F238E27FC236}">
                <a16:creationId xmlns:a16="http://schemas.microsoft.com/office/drawing/2014/main" id="{6A99C25D-B4CF-4C10-B706-782E32F606C5}"/>
              </a:ext>
            </a:extLst>
          </p:cNvPr>
          <p:cNvSpPr/>
          <p:nvPr/>
        </p:nvSpPr>
        <p:spPr>
          <a:xfrm flipV="1">
            <a:off x="1210392" y="5534893"/>
            <a:ext cx="1710608" cy="316348"/>
          </a:xfrm>
          <a:prstGeom prst="line">
            <a:avLst/>
          </a:prstGeom>
          <a:ln w="25400">
            <a:solidFill>
              <a:schemeClr val="tx1">
                <a:alpha val="50000"/>
              </a:schemeClr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3DF54163-06B7-46EC-8EB4-0A9584BBD599}"/>
              </a:ext>
            </a:extLst>
          </p:cNvPr>
          <p:cNvSpPr/>
          <p:nvPr/>
        </p:nvSpPr>
        <p:spPr>
          <a:xfrm>
            <a:off x="632781" y="5122049"/>
            <a:ext cx="2260867" cy="787489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DF7334D9-4008-4830-A7EC-FDDE75E0AB83}"/>
              </a:ext>
            </a:extLst>
          </p:cNvPr>
          <p:cNvSpPr/>
          <p:nvPr/>
        </p:nvSpPr>
        <p:spPr>
          <a:xfrm>
            <a:off x="673085" y="5920507"/>
            <a:ext cx="2165403" cy="4526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" name="Rectangle">
            <a:extLst>
              <a:ext uri="{FF2B5EF4-FFF2-40B4-BE49-F238E27FC236}">
                <a16:creationId xmlns:a16="http://schemas.microsoft.com/office/drawing/2014/main" id="{62ACDCB1-2DCC-4FF6-841C-F953329662B9}"/>
              </a:ext>
            </a:extLst>
          </p:cNvPr>
          <p:cNvSpPr/>
          <p:nvPr/>
        </p:nvSpPr>
        <p:spPr>
          <a:xfrm>
            <a:off x="2686726" y="2327838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/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 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/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/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𝑮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/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𝑨</m:t>
                        </m:r>
                      </m:e>
                    </m:acc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𝑨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d>
                      <m:dPr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𝑨</m:t>
                            </m:r>
                          </m:e>
                        </m:acc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+</m:t>
                        </m:r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</m:e>
                    </m:d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blipFill>
                <a:blip r:embed="rId8"/>
                <a:stretch>
                  <a:fillRect r="-12800" b="-3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ssence of Simplification:…">
            <a:extLst>
              <a:ext uri="{FF2B5EF4-FFF2-40B4-BE49-F238E27FC236}">
                <a16:creationId xmlns:a16="http://schemas.microsoft.com/office/drawing/2014/main" id="{EE66BF39-EAAC-4E79-B2E5-B3568F986109}"/>
              </a:ext>
            </a:extLst>
          </p:cNvPr>
          <p:cNvSpPr txBox="1"/>
          <p:nvPr/>
        </p:nvSpPr>
        <p:spPr>
          <a:xfrm>
            <a:off x="762638" y="2961697"/>
            <a:ext cx="7848601" cy="1003300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Essence of Simplification:</a:t>
            </a:r>
          </a:p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Find two element subsets of the ON-set where only one variable changes its value.  This single varying variable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can be eliminated!</a:t>
            </a:r>
          </a:p>
        </p:txBody>
      </p:sp>
    </p:spTree>
    <p:extLst>
      <p:ext uri="{BB962C8B-B14F-4D97-AF65-F5344CB8AC3E}">
        <p14:creationId xmlns:p14="http://schemas.microsoft.com/office/powerpoint/2010/main" val="1505903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/>
      <p:bldP spid="40" grpId="0"/>
      <p:bldP spid="41" grpId="0" animBg="1"/>
      <p:bldP spid="42" grpId="0" animBg="1"/>
      <p:bldP spid="33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2987-3B9B-4130-838D-A94E885EE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Complex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F236E-F139-4ED1-8E66-B9985E0EE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746" marR="39290" indent="-257746" defTabSz="905255">
              <a:defRPr sz="2376"/>
            </a:pPr>
            <a:r>
              <a:rPr lang="en-US"/>
              <a:t>One example</a:t>
            </a:r>
          </a:p>
          <a:p>
            <a:pPr marL="0" marR="39290" indent="0" defTabSz="905255">
              <a:buSzTx/>
              <a:buNone/>
              <a:defRPr sz="2376"/>
            </a:pPr>
            <a:r>
              <a:rPr lang="en-US"/>
              <a:t>     </a:t>
            </a:r>
            <a:endParaRPr lang="en-US">
              <a:solidFill>
                <a:srgbClr val="DA273E"/>
              </a:solidFill>
              <a:uFill>
                <a:solidFill>
                  <a:srgbClr val="DA273E"/>
                </a:solidFill>
              </a:uFill>
            </a:endParaRPr>
          </a:p>
          <a:p>
            <a:pPr marL="257746" marR="39290" indent="-257746" defTabSz="905255">
              <a:defRPr sz="2376"/>
            </a:pPr>
            <a:r>
              <a:rPr lang="en-US"/>
              <a:t>Problem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0000FF"/>
                </a:solidFill>
              </a:rPr>
              <a:t>Easy</a:t>
            </a:r>
            <a:r>
              <a:rPr lang="en-US"/>
              <a:t> to see how to apply Uniting Theorem…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FF0000"/>
                </a:solidFill>
              </a:rPr>
              <a:t>Hard</a:t>
            </a:r>
            <a:r>
              <a:rPr lang="en-US"/>
              <a:t> to know if you applied it in all the right places…</a:t>
            </a:r>
          </a:p>
          <a:p>
            <a:pPr marL="490347" marR="39290" lvl="1" indent="-238886" defTabSz="905255">
              <a:defRPr sz="1782"/>
            </a:pPr>
            <a:r>
              <a:rPr lang="en-US"/>
              <a:t>…especially in a function of many more variables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Question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Is there an easier way to find potential simplifications?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i.e., potential applications of Uniting Theorem…? 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Answer</a:t>
            </a:r>
          </a:p>
          <a:p>
            <a:pPr marL="490347" marR="39290" lvl="1" indent="-238886" defTabSz="905255">
              <a:defRPr sz="1782"/>
            </a:pPr>
            <a:r>
              <a:rPr lang="en-US"/>
              <a:t>Need an intrinsically </a:t>
            </a:r>
            <a:r>
              <a:rPr lang="en-US" i="1"/>
              <a:t>geometric</a:t>
            </a:r>
            <a:r>
              <a:rPr lang="en-US"/>
              <a:t> representation for Boolean f( ) </a:t>
            </a:r>
          </a:p>
          <a:p>
            <a:pPr marL="490347" marR="39290" lvl="1" indent="-238886" defTabSz="905255">
              <a:defRPr sz="1782"/>
            </a:pPr>
            <a:r>
              <a:rPr lang="en-US"/>
              <a:t>Something we can draw, see…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3D08D-446B-4597-B6D6-BBD8A304A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/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𝑪𝒐𝒖𝒕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𝑨𝑩𝑪</m:t>
                      </m:r>
                    </m:oMath>
                  </m:oMathPara>
                </a14:m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24383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D12D3-9225-4089-BF26-AD6BD9EDF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Karnaugh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00ADC-2FD9-47F9-9AC4-FFF4EEEF0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Karnaugh Map (K-map) method</a:t>
            </a:r>
          </a:p>
          <a:p>
            <a:pPr lvl="1"/>
            <a:r>
              <a:rPr lang="en-US"/>
              <a:t>K-map is an alternative method of representing the </a:t>
            </a:r>
            <a:r>
              <a:rPr lang="en-US">
                <a:solidFill>
                  <a:srgbClr val="0000FF"/>
                </a:solidFill>
              </a:rPr>
              <a:t>truth table </a:t>
            </a:r>
            <a:r>
              <a:rPr lang="en-US"/>
              <a:t>that helps </a:t>
            </a:r>
            <a:r>
              <a:rPr lang="en-US">
                <a:solidFill>
                  <a:srgbClr val="FF0000"/>
                </a:solidFill>
              </a:rPr>
              <a:t>visualize adjacencies </a:t>
            </a:r>
            <a:r>
              <a:rPr lang="en-US"/>
              <a:t>in up to 6 dimensions</a:t>
            </a:r>
          </a:p>
          <a:p>
            <a:pPr lvl="1"/>
            <a:r>
              <a:rPr lang="en-US"/>
              <a:t>Physical adjacency ↔ Logical adjacency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34B46-8618-407C-BEC9-5EA6C2CCCF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" name="2-variable…">
            <a:extLst>
              <a:ext uri="{FF2B5EF4-FFF2-40B4-BE49-F238E27FC236}">
                <a16:creationId xmlns:a16="http://schemas.microsoft.com/office/drawing/2014/main" id="{7CA2DDD4-2793-431A-BE71-B24275294644}"/>
              </a:ext>
            </a:extLst>
          </p:cNvPr>
          <p:cNvSpPr txBox="1"/>
          <p:nvPr/>
        </p:nvSpPr>
        <p:spPr>
          <a:xfrm>
            <a:off x="-457200" y="2898129"/>
            <a:ext cx="3693749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2-variable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K-map</a:t>
            </a:r>
          </a:p>
        </p:txBody>
      </p:sp>
      <p:grpSp>
        <p:nvGrpSpPr>
          <p:cNvPr id="24" name="Group">
            <a:extLst>
              <a:ext uri="{FF2B5EF4-FFF2-40B4-BE49-F238E27FC236}">
                <a16:creationId xmlns:a16="http://schemas.microsoft.com/office/drawing/2014/main" id="{C4FB8436-367C-4BBF-9191-AB6090B8000F}"/>
              </a:ext>
            </a:extLst>
          </p:cNvPr>
          <p:cNvGrpSpPr/>
          <p:nvPr/>
        </p:nvGrpSpPr>
        <p:grpSpPr>
          <a:xfrm>
            <a:off x="495693" y="2743200"/>
            <a:ext cx="1524000" cy="1625600"/>
            <a:chOff x="1292859" y="568960"/>
            <a:chExt cx="1523999" cy="1625599"/>
          </a:xfrm>
        </p:grpSpPr>
        <p:graphicFrame>
          <p:nvGraphicFramePr>
            <p:cNvPr id="25" name="Table">
              <a:extLst>
                <a:ext uri="{FF2B5EF4-FFF2-40B4-BE49-F238E27FC236}">
                  <a16:creationId xmlns:a16="http://schemas.microsoft.com/office/drawing/2014/main" id="{92115548-A3D1-450F-9A04-5B61CA549957}"/>
                </a:ext>
              </a:extLst>
            </p:cNvPr>
            <p:cNvGraphicFramePr/>
            <p:nvPr/>
          </p:nvGraphicFramePr>
          <p:xfrm>
            <a:off x="1292859" y="568960"/>
            <a:ext cx="1523999" cy="1625599"/>
          </p:xfrm>
          <a:graphic>
            <a:graphicData uri="http://schemas.openxmlformats.org/drawingml/2006/table">
              <a:tbl>
                <a:tblPr/>
                <a:tblGrid>
                  <a:gridCol w="2540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540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</a:tblGrid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marR="39686" lvl="0" indent="0" algn="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  <p:sp>
          <p:nvSpPr>
            <p:cNvPr id="26" name="Line">
              <a:extLst>
                <a:ext uri="{FF2B5EF4-FFF2-40B4-BE49-F238E27FC236}">
                  <a16:creationId xmlns:a16="http://schemas.microsoft.com/office/drawing/2014/main" id="{EF8B84ED-CE90-4CA3-840F-A355BFF412AF}"/>
                </a:ext>
              </a:extLst>
            </p:cNvPr>
            <p:cNvSpPr/>
            <p:nvPr/>
          </p:nvSpPr>
          <p:spPr>
            <a:xfrm>
              <a:off x="1369059" y="1026160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7" name="Numbering Scheme: 00, 01, 11, 10   is called a…">
            <a:extLst>
              <a:ext uri="{FF2B5EF4-FFF2-40B4-BE49-F238E27FC236}">
                <a16:creationId xmlns:a16="http://schemas.microsoft.com/office/drawing/2014/main" id="{B2A62D92-C95B-4AA1-B70D-6C4D0BFC0036}"/>
              </a:ext>
            </a:extLst>
          </p:cNvPr>
          <p:cNvSpPr txBox="1"/>
          <p:nvPr/>
        </p:nvSpPr>
        <p:spPr>
          <a:xfrm>
            <a:off x="1675810" y="5425595"/>
            <a:ext cx="6642844" cy="757643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Numbering Scheme: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00, 01, 11, 10  is called a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“Gray Code” — only a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single </a:t>
            </a:r>
            <a:r>
              <a:rPr kumimoji="0" lang="en-US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bit (variable)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changes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                       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from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one code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word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and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the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next code word</a:t>
            </a:r>
          </a:p>
        </p:txBody>
      </p:sp>
      <p:graphicFrame>
        <p:nvGraphicFramePr>
          <p:cNvPr id="28" name="Table">
            <a:extLst>
              <a:ext uri="{FF2B5EF4-FFF2-40B4-BE49-F238E27FC236}">
                <a16:creationId xmlns:a16="http://schemas.microsoft.com/office/drawing/2014/main" id="{50CE3DC1-78D9-476B-969E-B50C3FC6D95D}"/>
              </a:ext>
            </a:extLst>
          </p:cNvPr>
          <p:cNvGraphicFramePr/>
          <p:nvPr/>
        </p:nvGraphicFramePr>
        <p:xfrm>
          <a:off x="5842000" y="28194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" name="3-variable…">
            <a:extLst>
              <a:ext uri="{FF2B5EF4-FFF2-40B4-BE49-F238E27FC236}">
                <a16:creationId xmlns:a16="http://schemas.microsoft.com/office/drawing/2014/main" id="{807764D0-3171-45D2-AD58-F8212B763431}"/>
              </a:ext>
            </a:extLst>
          </p:cNvPr>
          <p:cNvSpPr txBox="1"/>
          <p:nvPr/>
        </p:nvSpPr>
        <p:spPr>
          <a:xfrm>
            <a:off x="3247489" y="2898129"/>
            <a:ext cx="213520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8100" marR="38100" indent="0" algn="ctr" defTabSz="914400" fontAlgn="auto" latinLnBrk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kumimoji="0" sz="1800" b="1" i="0" u="none" strike="noStrike" cap="none" spc="0" normalizeH="0" baseline="0">
                <a:ln>
                  <a:noFill/>
                </a:ln>
                <a:solidFill>
                  <a:srgbClr val="DA273E"/>
                </a:solidFill>
                <a:effectLst/>
                <a:uFill>
                  <a:solidFill>
                    <a:srgbClr val="DA273E"/>
                  </a:solidFill>
                </a:uFill>
                <a:latin typeface="+mn-lt"/>
                <a:ea typeface="Arial"/>
                <a:cs typeface="Arial"/>
              </a:defRPr>
            </a:lvl1pPr>
            <a:lvl2pPr marL="0" marR="0" indent="2286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2pPr>
            <a:lvl3pPr marL="0" marR="0" indent="4572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3pPr>
            <a:lvl4pPr marL="0" marR="0" indent="6858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4pPr>
            <a:lvl5pPr marL="0" marR="0" indent="9144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5pPr>
            <a:lvl6pPr marL="0" marR="0" indent="11430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6pPr>
            <a:lvl7pPr marL="0" marR="0" indent="13716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7pPr>
            <a:lvl8pPr marL="0" marR="0" indent="16002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8pPr>
            <a:lvl9pPr marL="0" marR="0" indent="18288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3-variable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K-map</a:t>
            </a:r>
          </a:p>
        </p:txBody>
      </p:sp>
      <p:sp>
        <p:nvSpPr>
          <p:cNvPr id="30" name="4-variable…">
            <a:extLst>
              <a:ext uri="{FF2B5EF4-FFF2-40B4-BE49-F238E27FC236}">
                <a16:creationId xmlns:a16="http://schemas.microsoft.com/office/drawing/2014/main" id="{DC10EFB5-4342-44CA-A0D7-743B9F3F12BE}"/>
              </a:ext>
            </a:extLst>
          </p:cNvPr>
          <p:cNvSpPr txBox="1"/>
          <p:nvPr/>
        </p:nvSpPr>
        <p:spPr>
          <a:xfrm>
            <a:off x="6324600" y="2898129"/>
            <a:ext cx="2087111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4-variable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K-map</a:t>
            </a:r>
          </a:p>
        </p:txBody>
      </p:sp>
      <p:graphicFrame>
        <p:nvGraphicFramePr>
          <p:cNvPr id="31" name="Table">
            <a:extLst>
              <a:ext uri="{FF2B5EF4-FFF2-40B4-BE49-F238E27FC236}">
                <a16:creationId xmlns:a16="http://schemas.microsoft.com/office/drawing/2014/main" id="{10E657E5-89C4-4B7D-94BA-CFDF5F8C2EF4}"/>
              </a:ext>
            </a:extLst>
          </p:cNvPr>
          <p:cNvGraphicFramePr/>
          <p:nvPr/>
        </p:nvGraphicFramePr>
        <p:xfrm>
          <a:off x="2652349" y="2862259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/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/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/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/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/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/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Line">
            <a:extLst>
              <a:ext uri="{FF2B5EF4-FFF2-40B4-BE49-F238E27FC236}">
                <a16:creationId xmlns:a16="http://schemas.microsoft.com/office/drawing/2014/main" id="{562D8477-2099-46A4-80CD-0A79F42C48D1}"/>
              </a:ext>
            </a:extLst>
          </p:cNvPr>
          <p:cNvSpPr/>
          <p:nvPr/>
        </p:nvSpPr>
        <p:spPr>
          <a:xfrm>
            <a:off x="2765480" y="3360420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id="{23947D2F-BFD1-461C-A21E-AB988BA8BD72}"/>
              </a:ext>
            </a:extLst>
          </p:cNvPr>
          <p:cNvSpPr/>
          <p:nvPr/>
        </p:nvSpPr>
        <p:spPr>
          <a:xfrm>
            <a:off x="5942669" y="33100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89350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9" grpId="0" animBg="1"/>
      <p:bldP spid="30" grpId="0" animBg="1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Line"/>
          <p:cNvSpPr/>
          <p:nvPr/>
        </p:nvSpPr>
        <p:spPr>
          <a:xfrm>
            <a:off x="6015467" y="2654524"/>
            <a:ext cx="574064" cy="114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931"/>
                </a:moveTo>
                <a:cubicBezTo>
                  <a:pt x="0" y="2931"/>
                  <a:pt x="617" y="0"/>
                  <a:pt x="9566" y="0"/>
                </a:cubicBezTo>
                <a:cubicBezTo>
                  <a:pt x="18514" y="0"/>
                  <a:pt x="21600" y="3394"/>
                  <a:pt x="21600" y="10029"/>
                </a:cubicBezTo>
                <a:cubicBezTo>
                  <a:pt x="21600" y="16663"/>
                  <a:pt x="18206" y="21600"/>
                  <a:pt x="9566" y="21600"/>
                </a:cubicBezTo>
                <a:cubicBezTo>
                  <a:pt x="926" y="21600"/>
                  <a:pt x="1543" y="20057"/>
                  <a:pt x="617" y="18823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3" name="Karnaugh Map Method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Karnaugh Map Methods</a:t>
            </a:r>
          </a:p>
        </p:txBody>
      </p:sp>
      <p:sp>
        <p:nvSpPr>
          <p:cNvPr id="412" name="Slide Number"/>
          <p:cNvSpPr txBox="1"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45" name="Adjacent"/>
          <p:cNvSpPr txBox="1"/>
          <p:nvPr/>
        </p:nvSpPr>
        <p:spPr>
          <a:xfrm>
            <a:off x="5666765" y="1346488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346" name="Oval"/>
          <p:cNvSpPr/>
          <p:nvPr/>
        </p:nvSpPr>
        <p:spPr>
          <a:xfrm>
            <a:off x="6036653" y="2846676"/>
            <a:ext cx="215900" cy="7493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62B6B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7" name="Line"/>
          <p:cNvSpPr/>
          <p:nvPr/>
        </p:nvSpPr>
        <p:spPr>
          <a:xfrm flipH="1">
            <a:off x="4792053" y="2833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Line"/>
          <p:cNvSpPr/>
          <p:nvPr/>
        </p:nvSpPr>
        <p:spPr>
          <a:xfrm flipH="1">
            <a:off x="4779353" y="36213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55" name="Group"/>
          <p:cNvGrpSpPr/>
          <p:nvPr/>
        </p:nvGrpSpPr>
        <p:grpSpPr>
          <a:xfrm>
            <a:off x="4704740" y="2835553"/>
            <a:ext cx="88901" cy="773123"/>
            <a:chOff x="0" y="0"/>
            <a:chExt cx="88899" cy="773122"/>
          </a:xfrm>
        </p:grpSpPr>
        <p:grpSp>
          <p:nvGrpSpPr>
            <p:cNvPr id="351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49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0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54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2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3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2" name="Group"/>
          <p:cNvGrpSpPr/>
          <p:nvPr/>
        </p:nvGrpSpPr>
        <p:grpSpPr>
          <a:xfrm>
            <a:off x="5009540" y="2848253"/>
            <a:ext cx="88901" cy="773123"/>
            <a:chOff x="0" y="0"/>
            <a:chExt cx="88899" cy="773122"/>
          </a:xfrm>
        </p:grpSpPr>
        <p:grpSp>
          <p:nvGrpSpPr>
            <p:cNvPr id="358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56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7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1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9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0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9" name="Group"/>
          <p:cNvGrpSpPr/>
          <p:nvPr/>
        </p:nvGrpSpPr>
        <p:grpSpPr>
          <a:xfrm>
            <a:off x="5327040" y="2835553"/>
            <a:ext cx="88901" cy="773123"/>
            <a:chOff x="0" y="0"/>
            <a:chExt cx="88899" cy="773122"/>
          </a:xfrm>
        </p:grpSpPr>
        <p:grpSp>
          <p:nvGrpSpPr>
            <p:cNvPr id="365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63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4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8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66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7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76" name="Group"/>
          <p:cNvGrpSpPr/>
          <p:nvPr/>
        </p:nvGrpSpPr>
        <p:grpSpPr>
          <a:xfrm>
            <a:off x="5669940" y="2848253"/>
            <a:ext cx="88901" cy="773123"/>
            <a:chOff x="0" y="0"/>
            <a:chExt cx="88899" cy="773122"/>
          </a:xfrm>
        </p:grpSpPr>
        <p:grpSp>
          <p:nvGrpSpPr>
            <p:cNvPr id="372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70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1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75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73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4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sp>
        <p:nvSpPr>
          <p:cNvPr id="377" name="Line"/>
          <p:cNvSpPr/>
          <p:nvPr/>
        </p:nvSpPr>
        <p:spPr>
          <a:xfrm flipH="1">
            <a:off x="4677753" y="3214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000"/>
          <p:cNvSpPr txBox="1"/>
          <p:nvPr/>
        </p:nvSpPr>
        <p:spPr>
          <a:xfrm>
            <a:off x="4692040" y="2938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379" name="001"/>
          <p:cNvSpPr txBox="1"/>
          <p:nvPr/>
        </p:nvSpPr>
        <p:spPr>
          <a:xfrm>
            <a:off x="4679340" y="32816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380" name="010"/>
          <p:cNvSpPr txBox="1"/>
          <p:nvPr/>
        </p:nvSpPr>
        <p:spPr>
          <a:xfrm>
            <a:off x="4987315" y="29260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381" name="011"/>
          <p:cNvSpPr txBox="1"/>
          <p:nvPr/>
        </p:nvSpPr>
        <p:spPr>
          <a:xfrm>
            <a:off x="4974615" y="32816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382" name="110"/>
          <p:cNvSpPr txBox="1"/>
          <p:nvPr/>
        </p:nvSpPr>
        <p:spPr>
          <a:xfrm>
            <a:off x="5344503" y="29387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383" name="111"/>
          <p:cNvSpPr txBox="1"/>
          <p:nvPr/>
        </p:nvSpPr>
        <p:spPr>
          <a:xfrm>
            <a:off x="5319103" y="32816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384" name="100"/>
          <p:cNvSpPr txBox="1"/>
          <p:nvPr/>
        </p:nvSpPr>
        <p:spPr>
          <a:xfrm>
            <a:off x="5662003" y="2948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385" name="101"/>
          <p:cNvSpPr txBox="1"/>
          <p:nvPr/>
        </p:nvSpPr>
        <p:spPr>
          <a:xfrm>
            <a:off x="5687403" y="33038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386" name="Oval"/>
          <p:cNvSpPr/>
          <p:nvPr/>
        </p:nvSpPr>
        <p:spPr>
          <a:xfrm>
            <a:off x="4809515" y="1802101"/>
            <a:ext cx="1282701" cy="2667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87" name="Line"/>
          <p:cNvSpPr/>
          <p:nvPr/>
        </p:nvSpPr>
        <p:spPr>
          <a:xfrm>
            <a:off x="4798403" y="1954501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Line"/>
          <p:cNvSpPr/>
          <p:nvPr/>
        </p:nvSpPr>
        <p:spPr>
          <a:xfrm>
            <a:off x="6109678" y="19862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9" name="Line"/>
          <p:cNvSpPr/>
          <p:nvPr/>
        </p:nvSpPr>
        <p:spPr>
          <a:xfrm>
            <a:off x="5428640" y="2097376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92" name="Group"/>
          <p:cNvGrpSpPr/>
          <p:nvPr/>
        </p:nvGrpSpPr>
        <p:grpSpPr>
          <a:xfrm>
            <a:off x="4811103" y="2237076"/>
            <a:ext cx="615950" cy="139701"/>
            <a:chOff x="0" y="0"/>
            <a:chExt cx="615950" cy="139700"/>
          </a:xfrm>
        </p:grpSpPr>
        <p:sp>
          <p:nvSpPr>
            <p:cNvPr id="390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1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5" name="Group"/>
          <p:cNvGrpSpPr/>
          <p:nvPr/>
        </p:nvGrpSpPr>
        <p:grpSpPr>
          <a:xfrm>
            <a:off x="5446102" y="2214851"/>
            <a:ext cx="647702" cy="161926"/>
            <a:chOff x="0" y="0"/>
            <a:chExt cx="647700" cy="161925"/>
          </a:xfrm>
        </p:grpSpPr>
        <p:sp>
          <p:nvSpPr>
            <p:cNvPr id="393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4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8" name="Group"/>
          <p:cNvGrpSpPr/>
          <p:nvPr/>
        </p:nvGrpSpPr>
        <p:grpSpPr>
          <a:xfrm>
            <a:off x="4811103" y="2541876"/>
            <a:ext cx="615950" cy="139701"/>
            <a:chOff x="0" y="0"/>
            <a:chExt cx="615950" cy="139700"/>
          </a:xfrm>
        </p:grpSpPr>
        <p:sp>
          <p:nvSpPr>
            <p:cNvPr id="396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7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401" name="Group"/>
          <p:cNvGrpSpPr/>
          <p:nvPr/>
        </p:nvGrpSpPr>
        <p:grpSpPr>
          <a:xfrm>
            <a:off x="5446102" y="2519651"/>
            <a:ext cx="647702" cy="161926"/>
            <a:chOff x="0" y="0"/>
            <a:chExt cx="647700" cy="161925"/>
          </a:xfrm>
        </p:grpSpPr>
        <p:sp>
          <p:nvSpPr>
            <p:cNvPr id="399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400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sp>
        <p:nvSpPr>
          <p:cNvPr id="402" name="000"/>
          <p:cNvSpPr txBox="1"/>
          <p:nvPr/>
        </p:nvSpPr>
        <p:spPr>
          <a:xfrm>
            <a:off x="4704740" y="2049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403" name="Line"/>
          <p:cNvSpPr/>
          <p:nvPr/>
        </p:nvSpPr>
        <p:spPr>
          <a:xfrm>
            <a:off x="5795353" y="20878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4" name="Line"/>
          <p:cNvSpPr/>
          <p:nvPr/>
        </p:nvSpPr>
        <p:spPr>
          <a:xfrm>
            <a:off x="5052403" y="2067213"/>
            <a:ext cx="1588" cy="57150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5" name="001"/>
          <p:cNvSpPr txBox="1"/>
          <p:nvPr/>
        </p:nvSpPr>
        <p:spPr>
          <a:xfrm>
            <a:off x="4704740" y="23545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406" name="010"/>
          <p:cNvSpPr txBox="1"/>
          <p:nvPr/>
        </p:nvSpPr>
        <p:spPr>
          <a:xfrm>
            <a:off x="5050815" y="21513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407" name="011"/>
          <p:cNvSpPr txBox="1"/>
          <p:nvPr/>
        </p:nvSpPr>
        <p:spPr>
          <a:xfrm>
            <a:off x="5050815" y="24561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408" name="110"/>
          <p:cNvSpPr txBox="1"/>
          <p:nvPr/>
        </p:nvSpPr>
        <p:spPr>
          <a:xfrm>
            <a:off x="5395303" y="21513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409" name="111"/>
          <p:cNvSpPr txBox="1"/>
          <p:nvPr/>
        </p:nvSpPr>
        <p:spPr>
          <a:xfrm>
            <a:off x="5395303" y="24561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410" name="100"/>
          <p:cNvSpPr txBox="1"/>
          <p:nvPr/>
        </p:nvSpPr>
        <p:spPr>
          <a:xfrm>
            <a:off x="5750903" y="2059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411" name="101"/>
          <p:cNvSpPr txBox="1"/>
          <p:nvPr/>
        </p:nvSpPr>
        <p:spPr>
          <a:xfrm>
            <a:off x="5750903" y="23640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420" name="Line"/>
          <p:cNvSpPr/>
          <p:nvPr/>
        </p:nvSpPr>
        <p:spPr>
          <a:xfrm>
            <a:off x="4611634" y="1634708"/>
            <a:ext cx="1681763" cy="582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166" h="21600" extrusionOk="0">
                <a:moveTo>
                  <a:pt x="1067" y="21296"/>
                </a:moveTo>
                <a:cubicBezTo>
                  <a:pt x="1067" y="21296"/>
                  <a:pt x="-3742" y="0"/>
                  <a:pt x="7058" y="0"/>
                </a:cubicBezTo>
                <a:cubicBezTo>
                  <a:pt x="17858" y="0"/>
                  <a:pt x="16991" y="19470"/>
                  <a:pt x="14784" y="21600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21" name="Adjacent"/>
          <p:cNvSpPr txBox="1"/>
          <p:nvPr/>
        </p:nvSpPr>
        <p:spPr>
          <a:xfrm>
            <a:off x="6506553" y="3456276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422" name="Kmap adjacencies go “around the edges”…"/>
          <p:cNvSpPr txBox="1"/>
          <p:nvPr/>
        </p:nvSpPr>
        <p:spPr>
          <a:xfrm>
            <a:off x="984085" y="4223539"/>
            <a:ext cx="6262236" cy="1179810"/>
          </a:xfrm>
          <a:prstGeom prst="rect">
            <a:avLst/>
          </a:prstGeom>
          <a:solidFill>
            <a:srgbClr val="C0000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K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-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map adjacencies go “around the edges”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first to last column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top row to bottom row</a:t>
            </a:r>
          </a:p>
        </p:txBody>
      </p:sp>
      <p:graphicFrame>
        <p:nvGraphicFramePr>
          <p:cNvPr id="83" name="Table">
            <a:extLst>
              <a:ext uri="{FF2B5EF4-FFF2-40B4-BE49-F238E27FC236}">
                <a16:creationId xmlns:a16="http://schemas.microsoft.com/office/drawing/2014/main" id="{380291F1-688A-46F7-9BD4-D4036D1F98D9}"/>
              </a:ext>
            </a:extLst>
          </p:cNvPr>
          <p:cNvGraphicFramePr/>
          <p:nvPr/>
        </p:nvGraphicFramePr>
        <p:xfrm>
          <a:off x="858385" y="1584325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/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/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Line">
            <a:extLst>
              <a:ext uri="{FF2B5EF4-FFF2-40B4-BE49-F238E27FC236}">
                <a16:creationId xmlns:a16="http://schemas.microsoft.com/office/drawing/2014/main" id="{F398E3E5-E9D2-40D2-B793-93258FFAFF73}"/>
              </a:ext>
            </a:extLst>
          </p:cNvPr>
          <p:cNvSpPr/>
          <p:nvPr/>
        </p:nvSpPr>
        <p:spPr>
          <a:xfrm>
            <a:off x="971516" y="2082486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2385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 animBg="1"/>
      <p:bldP spid="345" grpId="0" animBg="1"/>
      <p:bldP spid="346" grpId="0" animBg="1"/>
      <p:bldP spid="347" grpId="0" animBg="1"/>
      <p:bldP spid="348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20" grpId="0" animBg="1"/>
      <p:bldP spid="421" grpId="0" animBg="1"/>
      <p:bldP spid="422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0FE55B-6A64-492D-9521-33FE68147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Cover - 4 Input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B0190B-8797-47C4-A527-47E2949D9B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161160B9-B8BF-4476-805F-38077BE2E4F5}"/>
              </a:ext>
            </a:extLst>
          </p:cNvPr>
          <p:cNvGraphicFramePr/>
          <p:nvPr/>
        </p:nvGraphicFramePr>
        <p:xfrm>
          <a:off x="309397" y="15240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/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/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Line">
            <a:extLst>
              <a:ext uri="{FF2B5EF4-FFF2-40B4-BE49-F238E27FC236}">
                <a16:creationId xmlns:a16="http://schemas.microsoft.com/office/drawing/2014/main" id="{05FA809A-7BAC-47BC-8D53-29C53F2F08C4}"/>
              </a:ext>
            </a:extLst>
          </p:cNvPr>
          <p:cNvSpPr/>
          <p:nvPr/>
        </p:nvSpPr>
        <p:spPr>
          <a:xfrm>
            <a:off x="410066" y="20146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3865355B-D986-42D0-8A26-07BB63E397D4}"/>
              </a:ext>
            </a:extLst>
          </p:cNvPr>
          <p:cNvSpPr/>
          <p:nvPr/>
        </p:nvSpPr>
        <p:spPr>
          <a:xfrm>
            <a:off x="3384424" y="1499748"/>
            <a:ext cx="5526214" cy="1346200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AAAAAA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Strategy for “circling” rectangles on Kmap:…">
            <a:extLst>
              <a:ext uri="{FF2B5EF4-FFF2-40B4-BE49-F238E27FC236}">
                <a16:creationId xmlns:a16="http://schemas.microsoft.com/office/drawing/2014/main" id="{D95C8308-A9E9-49D2-BD0A-BED7479212EA}"/>
              </a:ext>
            </a:extLst>
          </p:cNvPr>
          <p:cNvSpPr/>
          <p:nvPr/>
        </p:nvSpPr>
        <p:spPr>
          <a:xfrm>
            <a:off x="3060757" y="3285593"/>
            <a:ext cx="5854643" cy="1911292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6200" tIns="76200" rIns="76200" bIns="762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Strategy for “circling” rectangles on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Kmap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As </a:t>
            </a:r>
            <a:r>
              <a:rPr kumimoji="0" sz="36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as possible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Biggest “oops!” that people forget:</a:t>
            </a:r>
          </a:p>
          <a:p>
            <a:pPr marL="38100" marR="3810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Wrap-arounds</a:t>
            </a: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D35D062C-CD70-4C64-B63F-D05D85F0A208}"/>
              </a:ext>
            </a:extLst>
          </p:cNvPr>
          <p:cNvSpPr/>
          <p:nvPr/>
        </p:nvSpPr>
        <p:spPr>
          <a:xfrm>
            <a:off x="3149600" y="3700605"/>
            <a:ext cx="2717800" cy="5715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7" name="Rectangle">
            <a:extLst>
              <a:ext uri="{FF2B5EF4-FFF2-40B4-BE49-F238E27FC236}">
                <a16:creationId xmlns:a16="http://schemas.microsoft.com/office/drawing/2014/main" id="{8C501C1C-4418-43C8-8ABA-9CF7F3DC38DA}"/>
              </a:ext>
            </a:extLst>
          </p:cNvPr>
          <p:cNvSpPr/>
          <p:nvPr/>
        </p:nvSpPr>
        <p:spPr>
          <a:xfrm>
            <a:off x="3302000" y="4806339"/>
            <a:ext cx="2717800" cy="3429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/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𝟖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𝟗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𝟏𝟏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𝟏𝟑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𝟏𝟒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/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/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  <a:blipFill>
                <a:blip r:embed="rId6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/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  <a:blipFill>
                <a:blip r:embed="rId7"/>
                <a:stretch>
                  <a:fillRect r="-27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/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">
            <a:extLst>
              <a:ext uri="{FF2B5EF4-FFF2-40B4-BE49-F238E27FC236}">
                <a16:creationId xmlns:a16="http://schemas.microsoft.com/office/drawing/2014/main" id="{885F703C-0827-4F47-B76C-BCA6525255D7}"/>
              </a:ext>
            </a:extLst>
          </p:cNvPr>
          <p:cNvSpPr/>
          <p:nvPr/>
        </p:nvSpPr>
        <p:spPr>
          <a:xfrm>
            <a:off x="1321929" y="2718010"/>
            <a:ext cx="4953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sp>
        <p:nvSpPr>
          <p:cNvPr id="24" name="Oval">
            <a:extLst>
              <a:ext uri="{FF2B5EF4-FFF2-40B4-BE49-F238E27FC236}">
                <a16:creationId xmlns:a16="http://schemas.microsoft.com/office/drawing/2014/main" id="{FB35C194-2A2E-4054-AC96-566162E81A7C}"/>
              </a:ext>
            </a:extLst>
          </p:cNvPr>
          <p:cNvSpPr/>
          <p:nvPr/>
        </p:nvSpPr>
        <p:spPr>
          <a:xfrm>
            <a:off x="628831" y="3140919"/>
            <a:ext cx="22987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grpSp>
        <p:nvGrpSpPr>
          <p:cNvPr id="25" name="Group">
            <a:extLst>
              <a:ext uri="{FF2B5EF4-FFF2-40B4-BE49-F238E27FC236}">
                <a16:creationId xmlns:a16="http://schemas.microsoft.com/office/drawing/2014/main" id="{1C1094DA-F3D8-443E-A539-41669281D7A2}"/>
              </a:ext>
            </a:extLst>
          </p:cNvPr>
          <p:cNvGrpSpPr/>
          <p:nvPr/>
        </p:nvGrpSpPr>
        <p:grpSpPr>
          <a:xfrm>
            <a:off x="346345" y="1891376"/>
            <a:ext cx="2941768" cy="2508297"/>
            <a:chOff x="455" y="-2958"/>
            <a:chExt cx="2941766" cy="2508296"/>
          </a:xfrm>
        </p:grpSpPr>
        <p:sp>
          <p:nvSpPr>
            <p:cNvPr id="26" name="Line">
              <a:extLst>
                <a:ext uri="{FF2B5EF4-FFF2-40B4-BE49-F238E27FC236}">
                  <a16:creationId xmlns:a16="http://schemas.microsoft.com/office/drawing/2014/main" id="{B7299389-315F-4EBD-9EA9-CFA43D4140D6}"/>
                </a:ext>
              </a:extLst>
            </p:cNvPr>
            <p:cNvSpPr/>
            <p:nvPr/>
          </p:nvSpPr>
          <p:spPr>
            <a:xfrm>
              <a:off x="455" y="1423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7" name="Line">
              <a:extLst>
                <a:ext uri="{FF2B5EF4-FFF2-40B4-BE49-F238E27FC236}">
                  <a16:creationId xmlns:a16="http://schemas.microsoft.com/office/drawing/2014/main" id="{9FF04046-2DC1-4860-A4F6-2E05F371DB18}"/>
                </a:ext>
              </a:extLst>
            </p:cNvPr>
            <p:cNvSpPr/>
            <p:nvPr/>
          </p:nvSpPr>
          <p:spPr>
            <a:xfrm flipH="1">
              <a:off x="2048523" y="-2958"/>
              <a:ext cx="893698" cy="82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D4D5C49D-D20C-4CFB-914D-FA09011D1E4B}"/>
                </a:ext>
              </a:extLst>
            </p:cNvPr>
            <p:cNvSpPr/>
            <p:nvPr/>
          </p:nvSpPr>
          <p:spPr>
            <a:xfrm rot="10800000">
              <a:off x="1980143" y="1662442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9" name="Line">
              <a:extLst>
                <a:ext uri="{FF2B5EF4-FFF2-40B4-BE49-F238E27FC236}">
                  <a16:creationId xmlns:a16="http://schemas.microsoft.com/office/drawing/2014/main" id="{0DF87369-3CE0-44A0-87F7-64D83970E88C}"/>
                </a:ext>
              </a:extLst>
            </p:cNvPr>
            <p:cNvSpPr/>
            <p:nvPr/>
          </p:nvSpPr>
          <p:spPr>
            <a:xfrm rot="10800000" flipH="1">
              <a:off x="17976" y="1678703"/>
              <a:ext cx="893697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197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 animBg="1" advAuto="0"/>
      <p:bldP spid="16" grpId="1" animBg="1"/>
      <p:bldP spid="17" grpId="0" animBg="1" advAuto="0"/>
      <p:bldP spid="17" grpId="1" animBg="1"/>
      <p:bldP spid="18" grpId="0"/>
      <p:bldP spid="19" grpId="0"/>
      <p:bldP spid="20" grpId="0"/>
      <p:bldP spid="21" grpId="0"/>
      <p:bldP spid="22" grpId="0"/>
      <p:bldP spid="23" grpId="0" animBg="1" advAuto="0"/>
      <p:bldP spid="24" grpId="0" animBg="1" advAuto="0"/>
      <p:bldP spid="25" grpId="0" animBg="1" advAuto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55287-EA92-4606-BDE2-1982CF72B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 As Logic 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72FF3-D4D2-4ADA-91E1-690288F14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What does this solution look like as gates?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sz="1100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466FC-0080-403E-B5F8-8FE48A7DBE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EE7743D9-1CC9-471D-B7C4-C722D4A0D135}"/>
              </a:ext>
            </a:extLst>
          </p:cNvPr>
          <p:cNvSpPr/>
          <p:nvPr/>
        </p:nvSpPr>
        <p:spPr>
          <a:xfrm>
            <a:off x="930275" y="1541463"/>
            <a:ext cx="7213600" cy="2878138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pic>
        <p:nvPicPr>
          <p:cNvPr id="12" name="droppedImage.pdf" descr="droppedImage.pdf">
            <a:extLst>
              <a:ext uri="{FF2B5EF4-FFF2-40B4-BE49-F238E27FC236}">
                <a16:creationId xmlns:a16="http://schemas.microsoft.com/office/drawing/2014/main" id="{67DEA3AD-4092-46B8-874B-23F6BB13D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180" y="2218354"/>
            <a:ext cx="3416300" cy="17399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/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  <a:blipFill>
                <a:blip r:embed="rId3"/>
                <a:stretch>
                  <a:fillRect r="-15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/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/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/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/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/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/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">
            <a:extLst>
              <a:ext uri="{FF2B5EF4-FFF2-40B4-BE49-F238E27FC236}">
                <a16:creationId xmlns:a16="http://schemas.microsoft.com/office/drawing/2014/main" id="{AFD373CB-1DCB-42B7-8650-849F2114CCB8}"/>
              </a:ext>
            </a:extLst>
          </p:cNvPr>
          <p:cNvSpPr/>
          <p:nvPr/>
        </p:nvSpPr>
        <p:spPr>
          <a:xfrm>
            <a:off x="2715418" y="2108134"/>
            <a:ext cx="546100" cy="19177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016920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13" grpId="0" animBg="1" advAuto="0"/>
      <p:bldP spid="1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A9A0-22F4-42FF-9AF4-92423160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General CMOS Gate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B7BDF-223C-4558-9E07-43D238FD1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general form used to construct any inverting logic gate, such as: NOT, NAND, or NOR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596D9-5747-44CB-960E-C345325B17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>
            <a:extLst>
              <a:ext uri="{FF2B5EF4-FFF2-40B4-BE49-F238E27FC236}">
                <a16:creationId xmlns:a16="http://schemas.microsoft.com/office/drawing/2014/main" id="{A60846CC-46E0-4891-9653-F854F2A60064}"/>
              </a:ext>
            </a:extLst>
          </p:cNvPr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4732763" y="2006829"/>
          <a:ext cx="4446588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58" name="VISIO" r:id="rId5" imgW="1572768" imgH="1347216" progId="Visio.Drawing.6">
                  <p:embed/>
                </p:oleObj>
              </mc:Choice>
              <mc:Fallback>
                <p:oleObj name="VISIO" r:id="rId5" imgW="1572768" imgH="1347216" progId="Visio.Drawing.6">
                  <p:embed/>
                  <p:pic>
                    <p:nvPicPr>
                      <p:cNvPr id="5" name="Object 2">
                        <a:extLst>
                          <a:ext uri="{FF2B5EF4-FFF2-40B4-BE49-F238E27FC236}">
                            <a16:creationId xmlns:a16="http://schemas.microsoft.com/office/drawing/2014/main" id="{A60846CC-46E0-4891-9653-F854F2A60064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2763" y="2006829"/>
                        <a:ext cx="4446588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FE351B4-61F1-494D-8CAF-569725B230F5}"/>
              </a:ext>
            </a:extLst>
          </p:cNvPr>
          <p:cNvSpPr txBox="1">
            <a:spLocks/>
          </p:cNvSpPr>
          <p:nvPr/>
        </p:nvSpPr>
        <p:spPr bwMode="auto">
          <a:xfrm>
            <a:off x="304800" y="1952625"/>
            <a:ext cx="47244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-106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-106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-106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-106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669925" marR="0" lvl="1" indent="-3254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The networks may consist of transistors in series or in parallel</a:t>
            </a:r>
          </a:p>
          <a:p>
            <a:pPr marL="669925" marR="0" lvl="1" indent="-3254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transistors are in parallel, the network is </a:t>
            </a: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ON</a:t>
            </a: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if one of the transistors is </a:t>
            </a: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ON</a:t>
            </a: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669925" marR="0" lvl="1" indent="-3254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transistors are in series, the network is </a:t>
            </a: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ON</a:t>
            </a: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only if all transistors are </a:t>
            </a: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ON</a:t>
            </a:r>
            <a:b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</a:br>
            <a:endParaRPr kumimoji="0" lang="en-US" sz="2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2E8F70-D0B3-E946-BAF0-AF4D84AEE01D}"/>
              </a:ext>
            </a:extLst>
          </p:cNvPr>
          <p:cNvSpPr txBox="1"/>
          <p:nvPr/>
        </p:nvSpPr>
        <p:spPr>
          <a:xfrm>
            <a:off x="452507" y="5648008"/>
            <a:ext cx="4314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pMOS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transistors are used for pull-up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nMOS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transistors are used for pull-down</a:t>
            </a:r>
          </a:p>
        </p:txBody>
      </p:sp>
    </p:spTree>
    <p:extLst>
      <p:ext uri="{BB962C8B-B14F-4D97-AF65-F5344CB8AC3E}">
        <p14:creationId xmlns:p14="http://schemas.microsoft.com/office/powerpoint/2010/main" val="2051488496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69D55-D8A9-E440-974E-8660BA217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Minimization Using K-Maps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B7DD5-C5AF-7540-9E00-8B5A615D1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simple guideline:</a:t>
            </a:r>
          </a:p>
          <a:p>
            <a:pPr lvl="1"/>
            <a:r>
              <a:rPr lang="en-US" dirty="0"/>
              <a:t>Circle all the rectangular blocks of 1’s in the map, using the fewest possible number of circles</a:t>
            </a:r>
          </a:p>
          <a:p>
            <a:pPr lvl="2"/>
            <a:r>
              <a:rPr lang="en-US" dirty="0"/>
              <a:t>Each circle should be as large as possible</a:t>
            </a:r>
          </a:p>
          <a:p>
            <a:pPr lvl="1"/>
            <a:r>
              <a:rPr lang="en-US" dirty="0"/>
              <a:t>Read off the implicants that were circled</a:t>
            </a:r>
          </a:p>
          <a:p>
            <a:endParaRPr lang="en-US" dirty="0"/>
          </a:p>
          <a:p>
            <a:r>
              <a:rPr lang="en-US" dirty="0"/>
              <a:t>More formally:</a:t>
            </a:r>
          </a:p>
          <a:p>
            <a:pPr lvl="1"/>
            <a:r>
              <a:rPr lang="en-US" dirty="0"/>
              <a:t>A Boolean equation is minimized when it is written as a sum of the fewest number of prime implicants</a:t>
            </a:r>
          </a:p>
          <a:p>
            <a:pPr lvl="1"/>
            <a:r>
              <a:rPr lang="en-US" dirty="0"/>
              <a:t>Each circle on the K-map represents an implicant</a:t>
            </a:r>
          </a:p>
          <a:p>
            <a:pPr lvl="1"/>
            <a:r>
              <a:rPr lang="en-US" dirty="0"/>
              <a:t>The largest possible circles are prime implicants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E91BE-8C2D-F744-9A35-F01A51D617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930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0C63-7ABB-4E9D-BDEA-76A4907B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Rules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</p:spPr>
            <p:txBody>
              <a:bodyPr/>
              <a:lstStyle/>
              <a:p>
                <a:r>
                  <a:rPr lang="en-US" b="1">
                    <a:solidFill>
                      <a:srgbClr val="00B050"/>
                    </a:solidFill>
                  </a:rPr>
                  <a:t>What can be legally combined (circled) in the K-map?</a:t>
                </a:r>
              </a:p>
              <a:p>
                <a:pPr lvl="1"/>
                <a:r>
                  <a:rPr lang="en-US" sz="2000"/>
                  <a:t>Rectangular groups of </a:t>
                </a:r>
                <a:r>
                  <a:rPr lang="en-US" sz="2000">
                    <a:solidFill>
                      <a:srgbClr val="0000FF"/>
                    </a:solidFill>
                  </a:rPr>
                  <a:t>size 2</a:t>
                </a:r>
                <a:r>
                  <a:rPr lang="en-US" sz="2000" baseline="31999">
                    <a:solidFill>
                      <a:srgbClr val="0000FF"/>
                    </a:solidFill>
                  </a:rPr>
                  <a:t>k</a:t>
                </a:r>
                <a:r>
                  <a:rPr lang="en-US" sz="2000">
                    <a:solidFill>
                      <a:srgbClr val="0000FF"/>
                    </a:solidFill>
                  </a:rPr>
                  <a:t> </a:t>
                </a:r>
                <a:r>
                  <a:rPr lang="en-US" sz="2000"/>
                  <a:t>for any integer k</a:t>
                </a:r>
              </a:p>
              <a:p>
                <a:pPr lvl="1"/>
                <a:r>
                  <a:rPr lang="en-US" sz="2000"/>
                  <a:t>Each cell has the same value (1, for now)</a:t>
                </a:r>
              </a:p>
              <a:p>
                <a:pPr lvl="1"/>
                <a:r>
                  <a:rPr lang="en-US" sz="2000"/>
                  <a:t>All values must be adjacent</a:t>
                </a:r>
              </a:p>
              <a:p>
                <a:pPr lvl="2"/>
                <a:r>
                  <a:rPr lang="en-US" sz="1800"/>
                  <a:t>Wrap-around edge is okay</a:t>
                </a:r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0000FF"/>
                    </a:solidFill>
                  </a:rPr>
                  <a:t>How does a group become a term in an expression?</a:t>
                </a:r>
              </a:p>
              <a:p>
                <a:pPr lvl="1"/>
                <a:r>
                  <a:rPr lang="en-US" sz="2000"/>
                  <a:t>Determine which literals are constant, and which vary across group</a:t>
                </a:r>
              </a:p>
              <a:p>
                <a:pPr lvl="1"/>
                <a:r>
                  <a:rPr lang="en-US" sz="2000"/>
                  <a:t>Eliminate varying literals, then AND the constant literals</a:t>
                </a:r>
              </a:p>
              <a:p>
                <a:pPr lvl="2"/>
                <a:r>
                  <a:rPr lang="en-US" sz="1800"/>
                  <a:t> constant 1 ➙ use </a:t>
                </a:r>
                <a14:m>
                  <m:oMath xmlns:m="http://schemas.openxmlformats.org/officeDocument/2006/math">
                    <m:r>
                      <a:rPr lang="en-US" sz="1800" b="1">
                        <a:solidFill>
                          <a:srgbClr val="0000FF"/>
                        </a:solidFill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𝐗</m:t>
                    </m:r>
                  </m:oMath>
                </a14:m>
                <a:r>
                  <a:rPr lang="en-US" sz="1800"/>
                  <a:t>,  constant 0 ➙ use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𝑿</m:t>
                        </m:r>
                      </m:e>
                    </m:acc>
                  </m:oMath>
                </a14:m>
                <a:endParaRPr lang="en-US" sz="1800"/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C00000"/>
                    </a:solidFill>
                  </a:rPr>
                  <a:t>What is a good solution?</a:t>
                </a:r>
              </a:p>
              <a:p>
                <a:pPr lvl="1"/>
                <a:r>
                  <a:rPr lang="en-US" sz="2000"/>
                  <a:t>Biggest groupings ➙ eliminate more variables (literals) in each term </a:t>
                </a:r>
              </a:p>
              <a:p>
                <a:pPr lvl="1"/>
                <a:r>
                  <a:rPr lang="en-US" sz="2000"/>
                  <a:t>Fewest groupings ➙  fewer terms (gates) all together</a:t>
                </a:r>
              </a:p>
              <a:p>
                <a:pPr lvl="1"/>
                <a:r>
                  <a:rPr lang="en-US" sz="2000"/>
                  <a:t>OR together all AND terms you create from individual groups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  <a:blipFill>
                <a:blip r:embed="rId2"/>
                <a:stretch>
                  <a:fillRect l="-276" t="-939" b="-8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6B05E-5ECB-4924-ABBD-585A2DFD97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499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</a:t>
            </a:r>
            <a:endParaRPr sz="3600" dirty="0"/>
          </a:p>
        </p:txBody>
      </p:sp>
      <p:sp>
        <p:nvSpPr>
          <p:cNvPr id="519" name="Design Approach:…"/>
          <p:cNvSpPr txBox="1"/>
          <p:nvPr/>
        </p:nvSpPr>
        <p:spPr>
          <a:xfrm>
            <a:off x="1219200" y="5029200"/>
            <a:ext cx="2830005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Design Approach: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Write a 4-Variable K-map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for each of the 3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output functions</a:t>
            </a:r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523" name="Table"/>
          <p:cNvGraphicFramePr/>
          <p:nvPr/>
        </p:nvGraphicFramePr>
        <p:xfrm>
          <a:off x="1378297" y="1371600"/>
          <a:ext cx="2641600" cy="3079814"/>
        </p:xfrm>
        <a:graphic>
          <a:graphicData uri="http://schemas.openxmlformats.org/drawingml/2006/table">
            <a:tbl>
              <a:tblPr/>
              <a:tblGrid>
                <a:gridCol w="58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  <a:endParaRPr lang="en-US"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=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&lt;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&gt;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581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(2)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/>
        </p:nvGraphicFramePr>
        <p:xfrm>
          <a:off x="533400" y="909935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47215" y="990600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684289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6946900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1447800" y="228600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EF1A40-6417-4F83-B8DC-2856EB3C1852}"/>
              </a:ext>
            </a:extLst>
          </p:cNvPr>
          <p:cNvSpPr/>
          <p:nvPr/>
        </p:nvSpPr>
        <p:spPr>
          <a:xfrm>
            <a:off x="2362200" y="2952235"/>
            <a:ext cx="4572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A6B198-D553-41D4-8D85-DAF2E090FA44}"/>
              </a:ext>
            </a:extLst>
          </p:cNvPr>
          <p:cNvSpPr/>
          <p:nvPr/>
        </p:nvSpPr>
        <p:spPr>
          <a:xfrm>
            <a:off x="3200400" y="360672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457045-47EF-40C9-A79A-B4B4AC42EF06}"/>
              </a:ext>
            </a:extLst>
          </p:cNvPr>
          <p:cNvSpPr/>
          <p:nvPr/>
        </p:nvSpPr>
        <p:spPr>
          <a:xfrm>
            <a:off x="4038600" y="423440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801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F1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0" name="A'B'C'D' + A'BC'D + ABCD + AB'CD'">
            <a:extLst>
              <a:ext uri="{FF2B5EF4-FFF2-40B4-BE49-F238E27FC236}">
                <a16:creationId xmlns:a16="http://schemas.microsoft.com/office/drawing/2014/main" id="{A56168CE-A199-4EB9-881E-31138A137807}"/>
              </a:ext>
            </a:extLst>
          </p:cNvPr>
          <p:cNvSpPr txBox="1"/>
          <p:nvPr/>
        </p:nvSpPr>
        <p:spPr>
          <a:xfrm>
            <a:off x="999851" y="5750597"/>
            <a:ext cx="448654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A'B'C'D' + A'BC'D + ABCD + AB'CD'</a:t>
            </a: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066800" y="5740400"/>
            <a:ext cx="121920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E9A7D12-6999-4923-AF0F-109E7BAB6C03}"/>
              </a:ext>
            </a:extLst>
          </p:cNvPr>
          <p:cNvSpPr/>
          <p:nvPr/>
        </p:nvSpPr>
        <p:spPr>
          <a:xfrm>
            <a:off x="648906" y="3500735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/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9E0FB91-A8C1-4BDB-82F7-691AAA69E3AE}"/>
              </a:ext>
            </a:extLst>
          </p:cNvPr>
          <p:cNvSpPr/>
          <p:nvPr/>
        </p:nvSpPr>
        <p:spPr>
          <a:xfrm rot="10800000">
            <a:off x="4648290" y="2930069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/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6BDCB13-752C-4E5E-94B6-12D499A37879}"/>
              </a:ext>
            </a:extLst>
          </p:cNvPr>
          <p:cNvSpPr/>
          <p:nvPr/>
        </p:nvSpPr>
        <p:spPr>
          <a:xfrm rot="16200000">
            <a:off x="2811839" y="441841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/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8A7439A-0847-4442-9092-3833FA08524D}"/>
              </a:ext>
            </a:extLst>
          </p:cNvPr>
          <p:cNvSpPr/>
          <p:nvPr/>
        </p:nvSpPr>
        <p:spPr>
          <a:xfrm rot="5400000">
            <a:off x="3538384" y="1122681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/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">
            <a:extLst>
              <a:ext uri="{FF2B5EF4-FFF2-40B4-BE49-F238E27FC236}">
                <a16:creationId xmlns:a16="http://schemas.microsoft.com/office/drawing/2014/main" id="{F47E54B2-2492-4991-A3D5-E7AA28327A58}"/>
              </a:ext>
            </a:extLst>
          </p:cNvPr>
          <p:cNvSpPr/>
          <p:nvPr/>
        </p:nvSpPr>
        <p:spPr>
          <a:xfrm>
            <a:off x="2315283" y="5760298"/>
            <a:ext cx="313016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42A4A8C-136F-4E9D-936F-D7BDFE183A95}"/>
              </a:ext>
            </a:extLst>
          </p:cNvPr>
          <p:cNvSpPr/>
          <p:nvPr/>
        </p:nvSpPr>
        <p:spPr>
          <a:xfrm>
            <a:off x="1391393" y="2235715"/>
            <a:ext cx="692817" cy="58353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067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 animBg="1"/>
      <p:bldP spid="28" grpId="0" animBg="1"/>
      <p:bldP spid="31" grpId="0" animBg="1" advAuto="0"/>
      <p:bldP spid="22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 advAuto="0"/>
      <p:bldP spid="46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(3)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/>
        </p:nvGraphicFramePr>
        <p:xfrm>
          <a:off x="533400" y="762000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lvl="0" algn="ctr" defTabSz="914400">
                        <a:buNone/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i="0" u="none" strike="noStrike" noProof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latin typeface="Tahoma"/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 dirty="0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 dirty="0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61948" y="942586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</a:t>
            </a: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2</a:t>
            </a:r>
            <a:endParaRPr kumimoji="0" sz="24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Tahoma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536354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7337136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2302992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420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F2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2" name="A'C + A'B'D + B'CD">
            <a:extLst>
              <a:ext uri="{FF2B5EF4-FFF2-40B4-BE49-F238E27FC236}">
                <a16:creationId xmlns:a16="http://schemas.microsoft.com/office/drawing/2014/main" id="{79873047-40C3-4826-A8E2-09DE3C57E4F1}"/>
              </a:ext>
            </a:extLst>
          </p:cNvPr>
          <p:cNvSpPr txBox="1"/>
          <p:nvPr/>
        </p:nvSpPr>
        <p:spPr>
          <a:xfrm>
            <a:off x="1065369" y="5352908"/>
            <a:ext cx="254505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370" marR="3937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A'C + A'B'D +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B'CD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120074" y="5378548"/>
            <a:ext cx="717549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3F106E-93EC-454D-A451-84A2F516765A}"/>
              </a:ext>
            </a:extLst>
          </p:cNvPr>
          <p:cNvSpPr/>
          <p:nvPr/>
        </p:nvSpPr>
        <p:spPr>
          <a:xfrm>
            <a:off x="3145167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24E1E7E-652B-4595-B05C-A48C26979A4C}"/>
              </a:ext>
            </a:extLst>
          </p:cNvPr>
          <p:cNvSpPr/>
          <p:nvPr/>
        </p:nvSpPr>
        <p:spPr>
          <a:xfrm>
            <a:off x="3926210" y="2160039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B1C9AA5-99AE-4EF2-97E6-2FD0D4B0FFF1}"/>
              </a:ext>
            </a:extLst>
          </p:cNvPr>
          <p:cNvSpPr/>
          <p:nvPr/>
        </p:nvSpPr>
        <p:spPr>
          <a:xfrm>
            <a:off x="3064277" y="281945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B516A7C-0FAB-4559-9F38-AD2485F03B33}"/>
              </a:ext>
            </a:extLst>
          </p:cNvPr>
          <p:cNvSpPr/>
          <p:nvPr/>
        </p:nvSpPr>
        <p:spPr>
          <a:xfrm>
            <a:off x="3995374" y="278207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808EA5B-4EA5-4E41-AFA9-8ACBB24FB9A7}"/>
              </a:ext>
            </a:extLst>
          </p:cNvPr>
          <p:cNvSpPr/>
          <p:nvPr/>
        </p:nvSpPr>
        <p:spPr>
          <a:xfrm>
            <a:off x="3064277" y="4146116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6" name="Rectangle">
            <a:extLst>
              <a:ext uri="{FF2B5EF4-FFF2-40B4-BE49-F238E27FC236}">
                <a16:creationId xmlns:a16="http://schemas.microsoft.com/office/drawing/2014/main" id="{7FAC00EA-AE00-4314-A7A2-11187ACD3200}"/>
              </a:ext>
            </a:extLst>
          </p:cNvPr>
          <p:cNvSpPr/>
          <p:nvPr/>
        </p:nvSpPr>
        <p:spPr>
          <a:xfrm>
            <a:off x="1845406" y="5387464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8B67F561-C32F-4E27-80F5-393B78BF7665}"/>
              </a:ext>
            </a:extLst>
          </p:cNvPr>
          <p:cNvSpPr/>
          <p:nvPr/>
        </p:nvSpPr>
        <p:spPr>
          <a:xfrm>
            <a:off x="2547025" y="5327492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288EE6D-D601-485B-995D-1448F90A1ABF}"/>
              </a:ext>
            </a:extLst>
          </p:cNvPr>
          <p:cNvSpPr/>
          <p:nvPr/>
        </p:nvSpPr>
        <p:spPr>
          <a:xfrm>
            <a:off x="3025202" y="2148323"/>
            <a:ext cx="1470598" cy="1105671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E2DB95B-A83C-4D74-9565-1AEBBE5AE276}"/>
              </a:ext>
            </a:extLst>
          </p:cNvPr>
          <p:cNvSpPr/>
          <p:nvPr/>
        </p:nvSpPr>
        <p:spPr>
          <a:xfrm>
            <a:off x="2243610" y="2136060"/>
            <a:ext cx="1470598" cy="54178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1" name="F1 =…">
            <a:extLst>
              <a:ext uri="{FF2B5EF4-FFF2-40B4-BE49-F238E27FC236}">
                <a16:creationId xmlns:a16="http://schemas.microsoft.com/office/drawing/2014/main" id="{BFB42E3A-6772-4281-822C-3D3CC1E5CC0A}"/>
              </a:ext>
            </a:extLst>
          </p:cNvPr>
          <p:cNvSpPr txBox="1"/>
          <p:nvPr/>
        </p:nvSpPr>
        <p:spPr>
          <a:xfrm>
            <a:off x="234464" y="5913386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F3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2" name="A'C + A'B'D + B'CD">
            <a:extLst>
              <a:ext uri="{FF2B5EF4-FFF2-40B4-BE49-F238E27FC236}">
                <a16:creationId xmlns:a16="http://schemas.microsoft.com/office/drawing/2014/main" id="{FAEB691C-4D9D-4B8C-962E-3EFF5D84D2E7}"/>
              </a:ext>
            </a:extLst>
          </p:cNvPr>
          <p:cNvSpPr txBox="1"/>
          <p:nvPr/>
        </p:nvSpPr>
        <p:spPr>
          <a:xfrm>
            <a:off x="1042295" y="5867400"/>
            <a:ext cx="257378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? (Exercise for you)</a:t>
            </a: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C2E1C06-AC53-4810-8D14-D742BA3921EC}"/>
              </a:ext>
            </a:extLst>
          </p:cNvPr>
          <p:cNvSpPr/>
          <p:nvPr/>
        </p:nvSpPr>
        <p:spPr>
          <a:xfrm>
            <a:off x="648906" y="33528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/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5455E40-6B19-477F-91F9-29F3032AE496}"/>
              </a:ext>
            </a:extLst>
          </p:cNvPr>
          <p:cNvSpPr/>
          <p:nvPr/>
        </p:nvSpPr>
        <p:spPr>
          <a:xfrm rot="10800000">
            <a:off x="4648290" y="27432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/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C7451FF-74DE-4EB0-A686-426985B7B05F}"/>
              </a:ext>
            </a:extLst>
          </p:cNvPr>
          <p:cNvSpPr/>
          <p:nvPr/>
        </p:nvSpPr>
        <p:spPr>
          <a:xfrm rot="16200000">
            <a:off x="2811839" y="42772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/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07BE85F-5F23-4A69-8522-F7C276FD720B}"/>
              </a:ext>
            </a:extLst>
          </p:cNvPr>
          <p:cNvSpPr/>
          <p:nvPr/>
        </p:nvSpPr>
        <p:spPr>
          <a:xfrm rot="5400000">
            <a:off x="3538384" y="10006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/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Line">
            <a:extLst>
              <a:ext uri="{FF2B5EF4-FFF2-40B4-BE49-F238E27FC236}">
                <a16:creationId xmlns:a16="http://schemas.microsoft.com/office/drawing/2014/main" id="{A8A45F9C-3977-CB47-A9BF-FBCE4CC43F39}"/>
              </a:ext>
            </a:extLst>
          </p:cNvPr>
          <p:cNvSpPr/>
          <p:nvPr/>
        </p:nvSpPr>
        <p:spPr>
          <a:xfrm rot="3225959">
            <a:off x="3002651" y="1755567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2" name="Line">
            <a:extLst>
              <a:ext uri="{FF2B5EF4-FFF2-40B4-BE49-F238E27FC236}">
                <a16:creationId xmlns:a16="http://schemas.microsoft.com/office/drawing/2014/main" id="{5CAB4C3A-8425-9940-BC37-DA69F848F029}"/>
              </a:ext>
            </a:extLst>
          </p:cNvPr>
          <p:cNvSpPr/>
          <p:nvPr/>
        </p:nvSpPr>
        <p:spPr>
          <a:xfrm rot="14028012">
            <a:off x="2919763" y="4221805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3292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 advAuto="0"/>
      <p:bldP spid="25" grpId="0" animBg="1"/>
      <p:bldP spid="32" grpId="0" animBg="1"/>
      <p:bldP spid="33" grpId="0" animBg="1"/>
      <p:bldP spid="34" grpId="0" animBg="1"/>
      <p:bldP spid="35" grpId="0" animBg="1"/>
      <p:bldP spid="36" grpId="0" animBg="1" advAuto="0"/>
      <p:bldP spid="37" grpId="0" animBg="1" advAuto="0"/>
      <p:bldP spid="4" grpId="0" animBg="1"/>
      <p:bldP spid="39" grpId="0" animBg="1"/>
      <p:bldP spid="41" grpId="0" animBg="1"/>
      <p:bldP spid="42" grpId="0" animBg="1"/>
      <p:bldP spid="51" grpId="0" animBg="1"/>
      <p:bldP spid="52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61FA-ACA5-47D0-B86D-25FBCAE35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K-maps with “Don’t Care”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7B978-95A3-432D-BE31-A72437394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solidFill>
                  <a:srgbClr val="C00000"/>
                </a:solidFill>
              </a:rPr>
              <a:t>Don’t Care </a:t>
            </a:r>
            <a:r>
              <a:rPr lang="en-US" sz="2000"/>
              <a:t>really means </a:t>
            </a:r>
            <a:r>
              <a:rPr lang="en-US" sz="2000" i="1">
                <a:solidFill>
                  <a:srgbClr val="0000FF"/>
                </a:solidFill>
              </a:rPr>
              <a:t>I don’t care what my circuit outputs if this appears as input</a:t>
            </a:r>
          </a:p>
          <a:p>
            <a:pPr lvl="1"/>
            <a:r>
              <a:rPr lang="en-US" sz="2000"/>
              <a:t>You have an engineering choice to use DON’T CARE patterns intelligently as 1 or 0 to better </a:t>
            </a:r>
            <a:r>
              <a:rPr lang="en-US" sz="2000">
                <a:solidFill>
                  <a:srgbClr val="00B050"/>
                </a:solidFill>
              </a:rPr>
              <a:t>simplify</a:t>
            </a:r>
            <a:r>
              <a:rPr lang="en-US" sz="2000"/>
              <a:t> the circuit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613E9-B9D6-4D4F-B14A-4E0F1FA9867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I can pick 00, 01, 10, 11…">
            <a:extLst>
              <a:ext uri="{FF2B5EF4-FFF2-40B4-BE49-F238E27FC236}">
                <a16:creationId xmlns:a16="http://schemas.microsoft.com/office/drawing/2014/main" id="{EE82D90D-2CD3-4346-BE9B-02E1AEB8FAC5}"/>
              </a:ext>
            </a:extLst>
          </p:cNvPr>
          <p:cNvSpPr txBox="1"/>
          <p:nvPr/>
        </p:nvSpPr>
        <p:spPr>
          <a:xfrm>
            <a:off x="5012008" y="3475056"/>
            <a:ext cx="3003386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below</a:t>
            </a:r>
          </a:p>
        </p:txBody>
      </p:sp>
      <p:sp>
        <p:nvSpPr>
          <p:cNvPr id="6" name="I can pick 00, 01, 10, 11…">
            <a:extLst>
              <a:ext uri="{FF2B5EF4-FFF2-40B4-BE49-F238E27FC236}">
                <a16:creationId xmlns:a16="http://schemas.microsoft.com/office/drawing/2014/main" id="{744549EB-C326-4EE9-ABC2-8705A11420BA}"/>
              </a:ext>
            </a:extLst>
          </p:cNvPr>
          <p:cNvSpPr txBox="1"/>
          <p:nvPr/>
        </p:nvSpPr>
        <p:spPr>
          <a:xfrm>
            <a:off x="4999308" y="4997767"/>
            <a:ext cx="3016210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above</a:t>
            </a:r>
          </a:p>
        </p:txBody>
      </p:sp>
      <p:graphicFrame>
        <p:nvGraphicFramePr>
          <p:cNvPr id="7" name="Table">
            <a:extLst>
              <a:ext uri="{FF2B5EF4-FFF2-40B4-BE49-F238E27FC236}">
                <a16:creationId xmlns:a16="http://schemas.microsoft.com/office/drawing/2014/main" id="{9B63E41C-803E-4A79-9A8F-89ACA32D8ED3}"/>
              </a:ext>
            </a:extLst>
          </p:cNvPr>
          <p:cNvGraphicFramePr/>
          <p:nvPr/>
        </p:nvGraphicFramePr>
        <p:xfrm>
          <a:off x="1525981" y="2667000"/>
          <a:ext cx="2031996" cy="3256599"/>
        </p:xfrm>
        <a:graphic>
          <a:graphicData uri="http://schemas.openxmlformats.org/drawingml/2006/table">
            <a:tbl>
              <a:tblPr/>
              <a:tblGrid>
                <a:gridCol w="338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G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Line">
            <a:extLst>
              <a:ext uri="{FF2B5EF4-FFF2-40B4-BE49-F238E27FC236}">
                <a16:creationId xmlns:a16="http://schemas.microsoft.com/office/drawing/2014/main" id="{25193D40-BEEF-4814-BA39-326E7AB4936D}"/>
              </a:ext>
            </a:extLst>
          </p:cNvPr>
          <p:cNvSpPr/>
          <p:nvPr/>
        </p:nvSpPr>
        <p:spPr>
          <a:xfrm>
            <a:off x="3665801" y="3692436"/>
            <a:ext cx="1361350" cy="23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39" extrusionOk="0">
                <a:moveTo>
                  <a:pt x="21600" y="0"/>
                </a:moveTo>
                <a:cubicBezTo>
                  <a:pt x="21600" y="0"/>
                  <a:pt x="10670" y="21600"/>
                  <a:pt x="0" y="17788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B812F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C9C94C75-94ED-442D-9A78-7A6805DC6F4F}"/>
              </a:ext>
            </a:extLst>
          </p:cNvPr>
          <p:cNvSpPr/>
          <p:nvPr/>
        </p:nvSpPr>
        <p:spPr>
          <a:xfrm>
            <a:off x="3657600" y="4714949"/>
            <a:ext cx="1312145" cy="426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12960" y="415"/>
                  <a:pt x="0" y="0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0567210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8" grpId="0" animBg="1"/>
      <p:bldP spid="9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0" name="Table"/>
          <p:cNvGraphicFramePr/>
          <p:nvPr/>
        </p:nvGraphicFramePr>
        <p:xfrm>
          <a:off x="1524000" y="2495600"/>
          <a:ext cx="2946400" cy="3670300"/>
        </p:xfrm>
        <a:graphic>
          <a:graphicData uri="http://schemas.openxmlformats.org/drawingml/2006/table">
            <a:tbl>
              <a:tblPr/>
              <a:tblGrid>
                <a:gridCol w="3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W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Y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Z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91" name="Example: BCD increment fun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BCD </a:t>
            </a:r>
            <a:r>
              <a:rPr lang="en-US"/>
              <a:t>I</a:t>
            </a:r>
            <a:r>
              <a:t>ncrement </a:t>
            </a:r>
            <a:r>
              <a:rPr lang="en-US"/>
              <a:t>F</a:t>
            </a:r>
            <a:r>
              <a:t>unction</a:t>
            </a:r>
          </a:p>
        </p:txBody>
      </p:sp>
      <p:sp>
        <p:nvSpPr>
          <p:cNvPr id="692" name="Line"/>
          <p:cNvSpPr/>
          <p:nvPr/>
        </p:nvSpPr>
        <p:spPr>
          <a:xfrm>
            <a:off x="4613910" y="4855260"/>
            <a:ext cx="1397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3" name="Line"/>
          <p:cNvSpPr/>
          <p:nvPr/>
        </p:nvSpPr>
        <p:spPr>
          <a:xfrm>
            <a:off x="4588510" y="6176060"/>
            <a:ext cx="1778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4" name="Line"/>
          <p:cNvSpPr/>
          <p:nvPr/>
        </p:nvSpPr>
        <p:spPr>
          <a:xfrm>
            <a:off x="4753610" y="4855260"/>
            <a:ext cx="0" cy="1320801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9" name="BCD (Binary Coded Decimal) digit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BCD (Binary Coded Decimal) digits </a:t>
            </a:r>
          </a:p>
          <a:p>
            <a:pPr lvl="1"/>
            <a:r>
              <a:t>Encode decimal digits 0 - 9 with bit patterns 0000</a:t>
            </a:r>
            <a:r>
              <a:rPr baseline="-27111"/>
              <a:t>2</a:t>
            </a:r>
            <a:r>
              <a:t> — 1001</a:t>
            </a:r>
            <a:r>
              <a:rPr baseline="-27111"/>
              <a:t>2</a:t>
            </a:r>
          </a:p>
          <a:p>
            <a:pPr lvl="1"/>
            <a:r>
              <a:t>When </a:t>
            </a:r>
            <a:r>
              <a:rPr>
                <a:solidFill>
                  <a:srgbClr val="0000FF"/>
                </a:solidFill>
              </a:rPr>
              <a:t>incremented</a:t>
            </a:r>
            <a:r>
              <a:t>, the decimal sequence is 0, 1, …, 8, 9, 0, 1</a:t>
            </a:r>
          </a:p>
        </p:txBody>
      </p:sp>
      <p:sp>
        <p:nvSpPr>
          <p:cNvPr id="7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95" name="These input patterns should…"/>
          <p:cNvSpPr txBox="1"/>
          <p:nvPr/>
        </p:nvSpPr>
        <p:spPr>
          <a:xfrm>
            <a:off x="4830002" y="5160060"/>
            <a:ext cx="3747704" cy="1221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These input patterns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should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never be encountered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in practice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(hey -- it’s a BCD number!)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So, associated output values are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“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Don’t Cares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58774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 animBg="1"/>
      <p:bldP spid="693" grpId="0" animBg="1"/>
      <p:bldP spid="694" grpId="0" animBg="1"/>
      <p:bldP spid="699" grpId="0" uiExpand="1" build="p"/>
      <p:bldP spid="695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" name="Table"/>
          <p:cNvGraphicFramePr/>
          <p:nvPr/>
        </p:nvGraphicFramePr>
        <p:xfrm>
          <a:off x="5918200" y="3758883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0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for BCD Increment Function</a:t>
            </a:r>
            <a:endParaRPr/>
          </a:p>
        </p:txBody>
      </p:sp>
      <p:sp>
        <p:nvSpPr>
          <p:cNvPr id="713" name="A B C D…"/>
          <p:cNvSpPr txBox="1"/>
          <p:nvPr/>
        </p:nvSpPr>
        <p:spPr>
          <a:xfrm>
            <a:off x="504208" y="1730365"/>
            <a:ext cx="1316835" cy="149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 B C D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 u="sng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sng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+         1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 X Y Z</a:t>
            </a:r>
          </a:p>
        </p:txBody>
      </p:sp>
      <p:sp>
        <p:nvSpPr>
          <p:cNvPr id="7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16" name="Table"/>
          <p:cNvGraphicFramePr/>
          <p:nvPr/>
        </p:nvGraphicFramePr>
        <p:xfrm>
          <a:off x="2616200" y="1219200"/>
          <a:ext cx="2658745" cy="2438400"/>
        </p:xfrm>
        <a:graphic>
          <a:graphicData uri="http://schemas.openxmlformats.org/drawingml/2006/table">
            <a:tbl>
              <a:tblPr/>
              <a:tblGrid>
                <a:gridCol w="372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19" name="Table"/>
          <p:cNvGraphicFramePr/>
          <p:nvPr/>
        </p:nvGraphicFramePr>
        <p:xfrm>
          <a:off x="5918200" y="12192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22" name="Table"/>
          <p:cNvGraphicFramePr/>
          <p:nvPr/>
        </p:nvGraphicFramePr>
        <p:xfrm>
          <a:off x="2606448" y="3709418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5" name="W"/>
          <p:cNvSpPr txBox="1"/>
          <p:nvPr/>
        </p:nvSpPr>
        <p:spPr>
          <a:xfrm>
            <a:off x="2208971" y="1234921"/>
            <a:ext cx="520335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981022A-84FB-4E13-A084-356CEADAEB5C}"/>
              </a:ext>
            </a:extLst>
          </p:cNvPr>
          <p:cNvGrpSpPr/>
          <p:nvPr/>
        </p:nvGrpSpPr>
        <p:grpSpPr>
          <a:xfrm>
            <a:off x="2499513" y="1509137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Line">
              <a:extLst>
                <a:ext uri="{FF2B5EF4-FFF2-40B4-BE49-F238E27FC236}">
                  <a16:creationId xmlns:a16="http://schemas.microsoft.com/office/drawing/2014/main" id="{6AB2F35C-8D4E-489B-B584-CD9041798CB3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1" name="W">
            <a:extLst>
              <a:ext uri="{FF2B5EF4-FFF2-40B4-BE49-F238E27FC236}">
                <a16:creationId xmlns:a16="http://schemas.microsoft.com/office/drawing/2014/main" id="{8EFEAB89-8214-4E7F-9655-A2F3E0DDB176}"/>
              </a:ext>
            </a:extLst>
          </p:cNvPr>
          <p:cNvSpPr txBox="1"/>
          <p:nvPr/>
        </p:nvSpPr>
        <p:spPr>
          <a:xfrm>
            <a:off x="5639153" y="1253426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X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1A355B2-EBA3-43A8-89F8-126676A664C3}"/>
              </a:ext>
            </a:extLst>
          </p:cNvPr>
          <p:cNvGrpSpPr/>
          <p:nvPr/>
        </p:nvGrpSpPr>
        <p:grpSpPr>
          <a:xfrm>
            <a:off x="5710776" y="1535576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Line">
              <a:extLst>
                <a:ext uri="{FF2B5EF4-FFF2-40B4-BE49-F238E27FC236}">
                  <a16:creationId xmlns:a16="http://schemas.microsoft.com/office/drawing/2014/main" id="{76246065-0B80-4D3B-885C-E305403EBC84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465F469-0BFD-4AB1-9706-CC5B246104FB}"/>
              </a:ext>
            </a:extLst>
          </p:cNvPr>
          <p:cNvGrpSpPr/>
          <p:nvPr/>
        </p:nvGrpSpPr>
        <p:grpSpPr>
          <a:xfrm>
            <a:off x="5701547" y="4057379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Line">
              <a:extLst>
                <a:ext uri="{FF2B5EF4-FFF2-40B4-BE49-F238E27FC236}">
                  <a16:creationId xmlns:a16="http://schemas.microsoft.com/office/drawing/2014/main" id="{9B662E8A-6390-45DB-93C8-693B59A45EDB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B9FACB-61D9-4E3B-84D0-D935E2CED032}"/>
              </a:ext>
            </a:extLst>
          </p:cNvPr>
          <p:cNvGrpSpPr/>
          <p:nvPr/>
        </p:nvGrpSpPr>
        <p:grpSpPr>
          <a:xfrm>
            <a:off x="2387872" y="3997365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94D41F9-4661-41F2-A554-8E1C785C9C58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54" name="W">
            <a:extLst>
              <a:ext uri="{FF2B5EF4-FFF2-40B4-BE49-F238E27FC236}">
                <a16:creationId xmlns:a16="http://schemas.microsoft.com/office/drawing/2014/main" id="{F6253D82-B3E1-44DB-BE27-239B4DE22AF0}"/>
              </a:ext>
            </a:extLst>
          </p:cNvPr>
          <p:cNvSpPr txBox="1"/>
          <p:nvPr/>
        </p:nvSpPr>
        <p:spPr>
          <a:xfrm>
            <a:off x="5715000" y="3766874"/>
            <a:ext cx="401713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Z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64555C12-2CEF-4C4F-9B88-71FF556E091B}"/>
              </a:ext>
            </a:extLst>
          </p:cNvPr>
          <p:cNvSpPr txBox="1"/>
          <p:nvPr/>
        </p:nvSpPr>
        <p:spPr>
          <a:xfrm>
            <a:off x="2332411" y="3748869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Y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B4FD9A-2996-4F2C-9650-72B0163C82B1}"/>
              </a:ext>
            </a:extLst>
          </p:cNvPr>
          <p:cNvSpPr/>
          <p:nvPr/>
        </p:nvSpPr>
        <p:spPr>
          <a:xfrm>
            <a:off x="1190258" y="1219200"/>
            <a:ext cx="7010317" cy="20818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Z (without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A'D' + B'C'D’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Z (with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D'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7B47733-9D45-4941-97D8-5B2E0624FAA9}"/>
              </a:ext>
            </a:extLst>
          </p:cNvPr>
          <p:cNvSpPr/>
          <p:nvPr/>
        </p:nvSpPr>
        <p:spPr>
          <a:xfrm>
            <a:off x="5556263" y="1600201"/>
            <a:ext cx="1144624" cy="635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3881A87-119C-4CDE-9968-1944E36E717D}"/>
              </a:ext>
            </a:extLst>
          </p:cNvPr>
          <p:cNvSpPr/>
          <p:nvPr/>
        </p:nvSpPr>
        <p:spPr>
          <a:xfrm>
            <a:off x="6801288" y="1524000"/>
            <a:ext cx="1144624" cy="635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D74B6A7-28E7-4D30-8527-57C73CC08AF6}"/>
              </a:ext>
            </a:extLst>
          </p:cNvPr>
          <p:cNvSpPr/>
          <p:nvPr/>
        </p:nvSpPr>
        <p:spPr>
          <a:xfrm>
            <a:off x="4973096" y="2376129"/>
            <a:ext cx="926159" cy="6677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4EF7C9-A976-4597-8690-54826B46EDFA}"/>
              </a:ext>
            </a:extLst>
          </p:cNvPr>
          <p:cNvSpPr/>
          <p:nvPr/>
        </p:nvSpPr>
        <p:spPr>
          <a:xfrm>
            <a:off x="6411965" y="4583285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C9A6100-D0DE-4BA3-AB05-EF0DDC51649C}"/>
              </a:ext>
            </a:extLst>
          </p:cNvPr>
          <p:cNvSpPr/>
          <p:nvPr/>
        </p:nvSpPr>
        <p:spPr>
          <a:xfrm>
            <a:off x="7921257" y="4572208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9655135-47DD-4D94-BE82-3FCD6DF8B469}"/>
              </a:ext>
            </a:extLst>
          </p:cNvPr>
          <p:cNvSpPr/>
          <p:nvPr/>
        </p:nvSpPr>
        <p:spPr>
          <a:xfrm>
            <a:off x="6444253" y="5820052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61A87A3C-B7BE-48D1-9236-D1494A839B50}"/>
              </a:ext>
            </a:extLst>
          </p:cNvPr>
          <p:cNvSpPr/>
          <p:nvPr/>
        </p:nvSpPr>
        <p:spPr>
          <a:xfrm>
            <a:off x="6444253" y="4590147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EFFB6B9-2C57-4622-B616-00AF2486DBDB}"/>
              </a:ext>
            </a:extLst>
          </p:cNvPr>
          <p:cNvSpPr/>
          <p:nvPr/>
        </p:nvSpPr>
        <p:spPr>
          <a:xfrm>
            <a:off x="7955553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C396FB2-38AA-4AC6-8DED-B051FFA774D4}"/>
              </a:ext>
            </a:extLst>
          </p:cNvPr>
          <p:cNvSpPr/>
          <p:nvPr/>
        </p:nvSpPr>
        <p:spPr>
          <a:xfrm>
            <a:off x="6428109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4E59D4E-A998-4AF8-98D0-1BF8C06813DD}"/>
              </a:ext>
            </a:extLst>
          </p:cNvPr>
          <p:cNvSpPr/>
          <p:nvPr/>
        </p:nvSpPr>
        <p:spPr>
          <a:xfrm>
            <a:off x="5885912" y="5343020"/>
            <a:ext cx="193110" cy="885232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/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300FD6C-1987-44D3-BF73-78B112B1EC4E}"/>
              </a:ext>
            </a:extLst>
          </p:cNvPr>
          <p:cNvSpPr/>
          <p:nvPr/>
        </p:nvSpPr>
        <p:spPr>
          <a:xfrm rot="10800000">
            <a:off x="8535102" y="4992303"/>
            <a:ext cx="126298" cy="8277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/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77DD59F-BEB2-4C6B-98C4-631BA5F2D4A5}"/>
              </a:ext>
            </a:extLst>
          </p:cNvPr>
          <p:cNvSpPr/>
          <p:nvPr/>
        </p:nvSpPr>
        <p:spPr>
          <a:xfrm rot="16200000">
            <a:off x="7355247" y="5807799"/>
            <a:ext cx="157670" cy="97435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/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62B0D7E-75EF-4728-92B1-78842C39334A}"/>
              </a:ext>
            </a:extLst>
          </p:cNvPr>
          <p:cNvSpPr/>
          <p:nvPr/>
        </p:nvSpPr>
        <p:spPr>
          <a:xfrm rot="5400000">
            <a:off x="7821207" y="3736354"/>
            <a:ext cx="239768" cy="881818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/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9783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5" grpId="0" animBg="1"/>
      <p:bldP spid="5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3" grpId="0" animBg="1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Summary</a:t>
            </a:r>
            <a:endParaRPr/>
          </a:p>
        </p:txBody>
      </p:sp>
      <p:sp>
        <p:nvSpPr>
          <p:cNvPr id="1031" name="We need a more formal systematic approach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  <a:p>
            <a:r>
              <a:rPr lang="en-US" sz="2800">
                <a:solidFill>
                  <a:srgbClr val="0000FF"/>
                </a:solidFill>
              </a:rPr>
              <a:t>Karnaugh maps </a:t>
            </a:r>
            <a:r>
              <a:rPr lang="en-US" sz="2800"/>
              <a:t>as a</a:t>
            </a:r>
            <a:r>
              <a:rPr sz="2800"/>
              <a:t> formal systematic approach</a:t>
            </a:r>
            <a:r>
              <a:rPr lang="en-US" sz="2800"/>
              <a:t> for logic simplification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2-, 3-, 4-variable K-maps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K-maps with “</a:t>
            </a:r>
            <a:r>
              <a:rPr lang="en-US" sz="2800">
                <a:solidFill>
                  <a:srgbClr val="C00000"/>
                </a:solidFill>
              </a:rPr>
              <a:t>Don’t Care</a:t>
            </a:r>
            <a:r>
              <a:rPr lang="en-US" sz="2800"/>
              <a:t>” outputs</a:t>
            </a:r>
          </a:p>
          <a:p>
            <a:endParaRPr lang="en-US" sz="2800"/>
          </a:p>
          <a:p>
            <a:r>
              <a:rPr lang="en-US" sz="2800"/>
              <a:t>H&amp;H Section 2.7</a:t>
            </a:r>
          </a:p>
          <a:p>
            <a:pPr lvl="1"/>
            <a:endParaRPr/>
          </a:p>
        </p:txBody>
      </p:sp>
      <p:sp>
        <p:nvSpPr>
          <p:cNvPr id="10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7274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AF89-8D72-9649-B7F5-887F2C250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9296400" cy="884238"/>
          </a:xfrm>
        </p:spPr>
        <p:txBody>
          <a:bodyPr/>
          <a:lstStyle/>
          <a:p>
            <a:r>
              <a:rPr lang="en-US"/>
              <a:t>Recall: Digging Deeper: Power Consumption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9E087-4DB7-7D41-8B99-75A5C8377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Dynamic Power Consumption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C * V</a:t>
            </a:r>
            <a:r>
              <a:rPr lang="en-US" b="1" baseline="30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 * f</a:t>
            </a:r>
          </a:p>
          <a:p>
            <a:pPr lvl="2"/>
            <a:r>
              <a:rPr lang="en-US"/>
              <a:t>C = capacitance of the circuit (wires and gates)</a:t>
            </a:r>
          </a:p>
          <a:p>
            <a:pPr lvl="2"/>
            <a:r>
              <a:rPr lang="en-US"/>
              <a:t>V = supply voltage</a:t>
            </a:r>
          </a:p>
          <a:p>
            <a:pPr lvl="2"/>
            <a:r>
              <a:rPr lang="en-US"/>
              <a:t>f = charging frequency of the capacitor</a:t>
            </a:r>
          </a:p>
          <a:p>
            <a:pPr lvl="1"/>
            <a:endParaRPr lang="en-US" sz="1600"/>
          </a:p>
          <a:p>
            <a:r>
              <a:rPr lang="en-US"/>
              <a:t>Static Power consumption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V * </a:t>
            </a:r>
            <a:r>
              <a:rPr lang="en-US" err="1">
                <a:solidFill>
                  <a:srgbClr val="0000FF"/>
                </a:solidFill>
              </a:rPr>
              <a:t>I</a:t>
            </a:r>
            <a:r>
              <a:rPr lang="en-US" baseline="-25000" err="1">
                <a:solidFill>
                  <a:srgbClr val="0000FF"/>
                </a:solidFill>
              </a:rPr>
              <a:t>leakage</a:t>
            </a:r>
            <a:endParaRPr lang="en-US" baseline="-25000">
              <a:solidFill>
                <a:srgbClr val="0000FF"/>
              </a:solidFill>
            </a:endParaRPr>
          </a:p>
          <a:p>
            <a:pPr lvl="2"/>
            <a:r>
              <a:rPr lang="en-US"/>
              <a:t>supply voltage * leakage current</a:t>
            </a:r>
          </a:p>
          <a:p>
            <a:pPr lvl="2"/>
            <a:endParaRPr lang="en-US" sz="1600"/>
          </a:p>
          <a:p>
            <a:r>
              <a:rPr lang="en-US"/>
              <a:t>Energy Consumption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Power * Time</a:t>
            </a:r>
          </a:p>
          <a:p>
            <a:pPr lvl="1"/>
            <a:endParaRPr lang="en-US" sz="1600"/>
          </a:p>
          <a:p>
            <a:r>
              <a:rPr lang="en-US"/>
              <a:t>See more in H&amp;H Chapter 1.8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41A39F-2D78-A845-84FF-C55E3B63A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308205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15946</TotalTime>
  <Words>6847</Words>
  <Application>Microsoft Macintosh PowerPoint</Application>
  <PresentationFormat>On-screen Show (4:3)</PresentationFormat>
  <Paragraphs>2087</Paragraphs>
  <Slides>88</Slides>
  <Notes>8</Notes>
  <HiddenSlides>1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114" baseType="lpstr">
      <vt:lpstr>Arial</vt:lpstr>
      <vt:lpstr>Calibri</vt:lpstr>
      <vt:lpstr>Cambria Math</vt:lpstr>
      <vt:lpstr>Garamond</vt:lpstr>
      <vt:lpstr>Helvetica</vt:lpstr>
      <vt:lpstr>Symbol</vt:lpstr>
      <vt:lpstr>Tahoma</vt:lpstr>
      <vt:lpstr>Times</vt:lpstr>
      <vt:lpstr>Wingdings</vt:lpstr>
      <vt:lpstr>Wingdings 2</vt:lpstr>
      <vt:lpstr>Zapf Dingbats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15_Edge</vt:lpstr>
      <vt:lpstr>VISIO</vt:lpstr>
      <vt:lpstr> Digital Design &amp; Computer Arch.  Lecture 5: Combinational Logic II</vt:lpstr>
      <vt:lpstr>Assignment: Required Lecture Video</vt:lpstr>
      <vt:lpstr>Assignment: Required Readings</vt:lpstr>
      <vt:lpstr>Combinational Logic Circuits and Design</vt:lpstr>
      <vt:lpstr>What We Will Learn in This Lecture</vt:lpstr>
      <vt:lpstr>Recall: Transistors and Logic Gates</vt:lpstr>
      <vt:lpstr>Recall: CMOS NOT, NAND, AND Gates</vt:lpstr>
      <vt:lpstr>Recall: General CMOS Gate Structure</vt:lpstr>
      <vt:lpstr>Recall: Digging Deeper: Power Consumption</vt:lpstr>
      <vt:lpstr>Recall: Common Logic Gates</vt:lpstr>
      <vt:lpstr>Boolean Equations</vt:lpstr>
      <vt:lpstr>Recall: Functional Specification</vt:lpstr>
      <vt:lpstr>Recall: Boolean NOT / AND / OR</vt:lpstr>
      <vt:lpstr>Recall: Boolean Algebra: Big Picture</vt:lpstr>
      <vt:lpstr>Recall: Boolean Algebra: Axioms</vt:lpstr>
      <vt:lpstr>Recall: Boolean Algebra: Duality</vt:lpstr>
      <vt:lpstr>Recall: Boolean Algebra: Useful Laws</vt:lpstr>
      <vt:lpstr>Recall: Useful Laws (continued)</vt:lpstr>
      <vt:lpstr>Boolean Algebra: Proving Things</vt:lpstr>
      <vt:lpstr>DeMorgan’s Law: Enabling Transformations</vt:lpstr>
      <vt:lpstr>DeMorgan’s Law (Continued)</vt:lpstr>
      <vt:lpstr>Using Boolean Equations  to Represent a Logic Circuit</vt:lpstr>
      <vt:lpstr>Sum of Products Form: Key Idea</vt:lpstr>
      <vt:lpstr>Some Definitions</vt:lpstr>
      <vt:lpstr>Two-Level Canonical (Standard) Forms</vt:lpstr>
      <vt:lpstr>Two-Level Canonical Forms</vt:lpstr>
      <vt:lpstr>SOP Form — Why Does It Work?</vt:lpstr>
      <vt:lpstr>Aside: Notation for SOP</vt:lpstr>
      <vt:lpstr>Canonical SOP Forms</vt:lpstr>
      <vt:lpstr>From Logic to Gates</vt:lpstr>
      <vt:lpstr>Alternative Canonical Form: POS</vt:lpstr>
      <vt:lpstr>Consider A=0, B=1, C=0</vt:lpstr>
      <vt:lpstr>POS: How to Write It</vt:lpstr>
      <vt:lpstr>Canonical POS Forms</vt:lpstr>
      <vt:lpstr>Useful Conversions</vt:lpstr>
      <vt:lpstr>Combinational Building Blocks used in Modern Computers</vt:lpstr>
      <vt:lpstr>Combinational Building Blocks</vt:lpstr>
      <vt:lpstr>Decoder</vt:lpstr>
      <vt:lpstr>Decoder (I)</vt:lpstr>
      <vt:lpstr>Decoder (II)</vt:lpstr>
      <vt:lpstr>Multiplexer (MUX), or Selector</vt:lpstr>
      <vt:lpstr>Multiplexer (MUX), or Selector (II)</vt:lpstr>
      <vt:lpstr>Multiplexer (MUX), or Selector (III)</vt:lpstr>
      <vt:lpstr>A 4-to-1 Multiplexer</vt:lpstr>
      <vt:lpstr>Full Adder (I)</vt:lpstr>
      <vt:lpstr>Full Adder (II)</vt:lpstr>
      <vt:lpstr>4-Bit Adder from Full Adders</vt:lpstr>
      <vt:lpstr>Adder Design: Ripple Carry Adder</vt:lpstr>
      <vt:lpstr>Adder Design: Carry Lookahead Adder</vt:lpstr>
      <vt:lpstr>PLA: Recall: From Logic to Gates</vt:lpstr>
      <vt:lpstr>The Programmable Logic Array (PLA)</vt:lpstr>
      <vt:lpstr>The Programmable Logic Array (PLA)</vt:lpstr>
      <vt:lpstr>PLA Example (I)</vt:lpstr>
      <vt:lpstr>PLA Example Function (II)</vt:lpstr>
      <vt:lpstr>PLA Example Function (III)</vt:lpstr>
      <vt:lpstr>Implementing a Full Adder Using a PLA</vt:lpstr>
      <vt:lpstr>Logical (Functional) Completeness</vt:lpstr>
      <vt:lpstr>More Combinational Building Blocks</vt:lpstr>
      <vt:lpstr>Tri-State Buffer</vt:lpstr>
      <vt:lpstr>Example: Use of Tri-State Buffers</vt:lpstr>
      <vt:lpstr>Example Design with Tri-State Buffers</vt:lpstr>
      <vt:lpstr>Another Example</vt:lpstr>
      <vt:lpstr>Multiplexer Using Tri-State Buffers</vt:lpstr>
      <vt:lpstr> Digital Design &amp; Computer Arch.  Lecture 5: Combinational Logic II</vt:lpstr>
      <vt:lpstr>We did not cover the remaining slides. They are for your preparation for the next lecture.</vt:lpstr>
      <vt:lpstr>Aside: Logic Using Multiplexers</vt:lpstr>
      <vt:lpstr>Aside: Logic Using Multiplexers (II)</vt:lpstr>
      <vt:lpstr>Aside: Logic Using Multiplexers (III)</vt:lpstr>
      <vt:lpstr>Aside: Logic Using Decoders (I)</vt:lpstr>
      <vt:lpstr>Logic Simplification:  Karnaugh Maps (K-Maps)</vt:lpstr>
      <vt:lpstr>Recall: Full Adder in SOP Form Logic</vt:lpstr>
      <vt:lpstr>Goal: Simplified Full Adder</vt:lpstr>
      <vt:lpstr>Quick Recap on Logic Simplification</vt:lpstr>
      <vt:lpstr>Logic Simplification</vt:lpstr>
      <vt:lpstr>Complex Cases</vt:lpstr>
      <vt:lpstr>Karnaugh Map</vt:lpstr>
      <vt:lpstr>Karnaugh Map Methods</vt:lpstr>
      <vt:lpstr>K-map Cover - 4 Input Variables</vt:lpstr>
      <vt:lpstr>Example:  As Logic Gates</vt:lpstr>
      <vt:lpstr>Logic Minimization Using K-Maps</vt:lpstr>
      <vt:lpstr>K-map Rules</vt:lpstr>
      <vt:lpstr>K-map Example: Two-bit Comparator</vt:lpstr>
      <vt:lpstr>K-map Example: Two-bit Comparator (2)</vt:lpstr>
      <vt:lpstr>K-map Example: Two-bit Comparator (3)</vt:lpstr>
      <vt:lpstr>K-maps with “Don’t Care”</vt:lpstr>
      <vt:lpstr>Example: BCD Increment Function</vt:lpstr>
      <vt:lpstr>K-map for BCD Increment Function</vt:lpstr>
      <vt:lpstr>K-map 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ggqd_e6b7e@ethz.ch</cp:lastModifiedBy>
  <cp:revision>818</cp:revision>
  <dcterms:created xsi:type="dcterms:W3CDTF">2010-09-08T00:51:32Z</dcterms:created>
  <dcterms:modified xsi:type="dcterms:W3CDTF">2020-03-23T21:09:04Z</dcterms:modified>
</cp:coreProperties>
</file>